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11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1373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1373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1373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1373"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1373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1373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1373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1373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1373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1373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11373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Tm="11373">
    <p:pull dir="l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100.e-dag.ru/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www.peoples.ru/military/cosmos/manarov/manarov_99111001.shtml" TargetMode="Externa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autogear.ru/market/article.php?post=/article/6302/volnaya-borba-v-faktah-istorii" TargetMode="External"/><Relationship Id="rId2" Type="http://schemas.openxmlformats.org/officeDocument/2006/relationships/hyperlink" Target="https://autogear.ru/market/article.php?post=/article/85505/kandidat-v-mastera-sporta-i-drugie-razryadyi-v-pauerliftinge-plavanii-i-bokse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0%D1%83%D0%BA%D0%BE%D0%B2%D0%BE%D0%B4%D1%81%D1%82%D0%B2%D0%BE_%D0%94%D0%B0%D0%B3%D0%B5%D1%81%D1%82%D0%B0%D0%BD%D0%B0" TargetMode="External"/><Relationship Id="rId2" Type="http://schemas.openxmlformats.org/officeDocument/2006/relationships/hyperlink" Target="https://ru.wikipedia.org/wiki/%D0%9F%D1%80%D0%B5%D0%B4%D1%81%D0%B5%D0%B4%D0%B0%D1%82%D0%B5%D0%BB%D1%8C_%D0%9F%D1%80%D0%B0%D0%B2%D0%B8%D1%82%D0%B5%D0%BB%D1%8C%D1%81%D1%82%D0%B2%D0%B0_%D0%A0%D0%B5%D1%81%D0%BF%D1%83%D0%B1%D0%BB%D0%B8%D0%BA%D0%B8_%D0%94%D0%B0%D0%B3%D0%B5%D1%81%D1%82%D0%B0%D0%BD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1.jpeg"/><Relationship Id="rId4" Type="http://schemas.openxmlformats.org/officeDocument/2006/relationships/hyperlink" Target="https://ru.wikipedia.org/wiki/%D0%93%D0%BE%D1%81%D1%83%D0%B4%D0%B0%D1%80%D1%81%D1%82%D0%B2%D0%B5%D0%BD%D0%BD%D1%8B%D0%B9_%D1%81%D0%BE%D0%B2%D0%B5%D1%82_%D0%94%D0%B0%D0%B3%D0%B5%D1%81%D1%82%D0%B0%D0%BD%D0%B0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s://riadagestan.ru/upload/iblock/1da/1da639dda3e98254829479bb74874db5.jpg" TargetMode="Externa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s://www.prlib.ru/history/619599" TargetMode="Externa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s://ru.wikipedia.org/wiki/%D0%A7%D0%B0%D1%80%D0%BE%D0%B4%D0%B8%D0%BD%D1%81%D0%BA%D0%B8%D0%B9_%D1%80%D0%B0%D0%B9%D0%BE%D0%BD" TargetMode="Externa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dic.academic.ru/dic.nsf/ruwiki/80896" TargetMode="External"/><Relationship Id="rId3" Type="http://schemas.openxmlformats.org/officeDocument/2006/relationships/hyperlink" Target="https://dic.academic.ru/dic.nsf/ruwiki/259599" TargetMode="External"/><Relationship Id="rId7" Type="http://schemas.openxmlformats.org/officeDocument/2006/relationships/hyperlink" Target="https://dic.academic.ru/dic.nsf/ruwiki/236064" TargetMode="External"/><Relationship Id="rId2" Type="http://schemas.openxmlformats.org/officeDocument/2006/relationships/hyperlink" Target="https://dic.academic.ru/dic.nsf/ruwiki/1814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dic.academic.ru/dic.nsf/ruwiki/140761" TargetMode="External"/><Relationship Id="rId5" Type="http://schemas.openxmlformats.org/officeDocument/2006/relationships/hyperlink" Target="https://dic.academic.ru/dic.nsf/ruwiki/1810" TargetMode="External"/><Relationship Id="rId4" Type="http://schemas.openxmlformats.org/officeDocument/2006/relationships/hyperlink" Target="https://dic.academic.ru/dic.nsf/ruwiki/156781" TargetMode="External"/><Relationship Id="rId9" Type="http://schemas.openxmlformats.org/officeDocument/2006/relationships/image" Target="../media/image30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oidagestan.ru/famous/rahmetov_marat_telmanovich" TargetMode="External"/><Relationship Id="rId7" Type="http://schemas.openxmlformats.org/officeDocument/2006/relationships/image" Target="../media/image36.jpeg"/><Relationship Id="rId2" Type="http://schemas.openxmlformats.org/officeDocument/2006/relationships/hyperlink" Target="http://www.moidagestan.ru/famous/prigozhin_iosif_igorevich" TargetMode="Externa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24smi.org/celebrity/1277-anna-german.html?utm_source=bio&amp;utm_medium=body&amp;utm_campaign=content" TargetMode="External"/><Relationship Id="rId3" Type="http://schemas.openxmlformats.org/officeDocument/2006/relationships/hyperlink" Target="https://24smi.org/celebrity/3914-ian-frenkel.html?utm_source=bio&amp;utm_medium=body&amp;utm_campaign=content" TargetMode="External"/><Relationship Id="rId7" Type="http://schemas.openxmlformats.org/officeDocument/2006/relationships/hyperlink" Target="https://24smi.org/celebrity/400-sofiia-rotaru.html?utm_source=bio&amp;utm_medium=body&amp;utm_campaign=content" TargetMode="External"/><Relationship Id="rId2" Type="http://schemas.openxmlformats.org/officeDocument/2006/relationships/hyperlink" Target="https://24smi.org/celebrity/3726-raimond-pauls.html?utm_source=bio&amp;utm_medium=body&amp;utm_campaign=content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24smi.org/celebrity/1209-muslim-magomaev.html?utm_source=bio&amp;utm_medium=body&amp;utm_campaign=content" TargetMode="External"/><Relationship Id="rId11" Type="http://schemas.openxmlformats.org/officeDocument/2006/relationships/image" Target="../media/image6.jpeg"/><Relationship Id="rId5" Type="http://schemas.openxmlformats.org/officeDocument/2006/relationships/hyperlink" Target="https://24smi.org/celebrity/195-iosif-kobzon.html?utm_source=bio&amp;utm_medium=body&amp;utm_campaign=content" TargetMode="External"/><Relationship Id="rId10" Type="http://schemas.openxmlformats.org/officeDocument/2006/relationships/hyperlink" Target="https://24smi.org/celebrity/3289-mark-bernes.html?utm_source=bio&amp;utm_medium=body&amp;utm_campaign=content" TargetMode="External"/><Relationship Id="rId4" Type="http://schemas.openxmlformats.org/officeDocument/2006/relationships/hyperlink" Target="https://24smi.org/celebrity/371-iurii-antonov.html?utm_source=bio&amp;utm_medium=body&amp;utm_campaign=content" TargetMode="External"/><Relationship Id="rId9" Type="http://schemas.openxmlformats.org/officeDocument/2006/relationships/hyperlink" Target="https://24smi.org/celebrity/2190-vahtang-kikabidze.html?utm_source=bio&amp;utm_medium=body&amp;utm_campaign=content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oceanschool.ru/ru/index.php/%D0%95%D0%B2%D0%B3%D0%B5%D0%BD%D0%B8%D0%B9_%D0%93%D0%B2%D0%BE%D0%B7%D0%B4%D1%91%D0%B2" TargetMode="Externa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Знаменитые люди Дагестана</a:t>
            </a:r>
            <a:endParaRPr lang="ru-RU" sz="5400" b="1" dirty="0">
              <a:solidFill>
                <a:srgbClr val="C00000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4500570"/>
            <a:ext cx="8229600" cy="1625593"/>
          </a:xfrm>
        </p:spPr>
        <p:txBody>
          <a:bodyPr>
            <a:normAutofit lnSpcReduction="10000"/>
          </a:bodyPr>
          <a:lstStyle/>
          <a:p>
            <a:pPr algn="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Подготовили:</a:t>
            </a:r>
          </a:p>
          <a:p>
            <a:pPr algn="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Магомедова П.Н</a:t>
            </a:r>
          </a:p>
          <a:p>
            <a:pPr algn="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Рашидова С.Н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658545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700" b="0" i="0" u="none" strike="noStrike" cap="none" normalizeH="0" baseline="0" dirty="0" smtClean="0">
              <a:ln>
                <a:noFill/>
              </a:ln>
              <a:solidFill>
                <a:srgbClr val="A638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700" dirty="0" smtClean="0">
              <a:solidFill>
                <a:srgbClr val="A6381D"/>
              </a:solidFill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700" b="0" i="0" u="none" strike="noStrike" cap="none" normalizeH="0" baseline="0" dirty="0" smtClean="0">
              <a:ln>
                <a:noFill/>
              </a:ln>
              <a:solidFill>
                <a:srgbClr val="A6381D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700" b="0" i="0" u="none" strike="noStrike" cap="none" normalizeH="0" baseline="0" dirty="0" smtClean="0">
                <a:ln>
                  <a:noFill/>
                </a:ln>
                <a:solidFill>
                  <a:srgbClr val="A6381D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          К 100-летию образования ДАССР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9" name="Рисунок 7" descr="http://minnacrd.ru/images/ministerstvo10/NRcf142c7fd64f531a867bcae3b75b9a95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2143116"/>
            <a:ext cx="3390150" cy="3492000"/>
          </a:xfrm>
          <a:prstGeom prst="rect">
            <a:avLst/>
          </a:prstGeom>
          <a:noFill/>
        </p:spPr>
      </p:pic>
    </p:spTree>
  </p:cSld>
  <p:clrMapOvr>
    <a:masterClrMapping/>
  </p:clrMapOvr>
  <p:transition advTm="11373">
    <p:pull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err="1" smtClean="0">
                <a:solidFill>
                  <a:srgbClr val="C00000"/>
                </a:solidFill>
              </a:rPr>
              <a:t>Магоме́д-Али</a:t>
            </a:r>
            <a:r>
              <a:rPr lang="ru-RU" sz="2400" dirty="0" smtClean="0">
                <a:solidFill>
                  <a:srgbClr val="C00000"/>
                </a:solidFill>
              </a:rPr>
              <a:t>(</a:t>
            </a:r>
            <a:r>
              <a:rPr lang="ru-RU" sz="2400" dirty="0" err="1" smtClean="0">
                <a:solidFill>
                  <a:srgbClr val="C00000"/>
                </a:solidFill>
              </a:rPr>
              <a:t>Махач</a:t>
            </a:r>
            <a:r>
              <a:rPr lang="ru-RU" sz="2400" dirty="0" smtClean="0">
                <a:solidFill>
                  <a:srgbClr val="C00000"/>
                </a:solidFill>
              </a:rPr>
              <a:t>) </a:t>
            </a:r>
            <a:r>
              <a:rPr lang="ru-RU" sz="2400" dirty="0" err="1" smtClean="0">
                <a:solidFill>
                  <a:srgbClr val="C00000"/>
                </a:solidFill>
              </a:rPr>
              <a:t>Дахада́ев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err="1" smtClean="0"/>
              <a:t>Магоме́д</a:t>
            </a:r>
            <a:r>
              <a:rPr lang="ru-RU" dirty="0" err="1" smtClean="0"/>
              <a:t>-</a:t>
            </a:r>
            <a:r>
              <a:rPr lang="ru-RU" b="1" dirty="0" err="1" smtClean="0"/>
              <a:t>Али</a:t>
            </a:r>
            <a:r>
              <a:rPr lang="ru-RU" b="1" dirty="0" smtClean="0"/>
              <a:t> </a:t>
            </a:r>
            <a:r>
              <a:rPr lang="ru-RU" b="1" dirty="0" err="1" smtClean="0"/>
              <a:t>Дахада́ев</a:t>
            </a:r>
            <a:r>
              <a:rPr lang="ru-RU" dirty="0" smtClean="0"/>
              <a:t> (псевдоним </a:t>
            </a:r>
            <a:r>
              <a:rPr lang="ru-RU" b="1" dirty="0" err="1" smtClean="0"/>
              <a:t>Маха́ч</a:t>
            </a:r>
            <a:r>
              <a:rPr lang="ru-RU" dirty="0" smtClean="0"/>
              <a:t>; 2 апреля 1882, Унцукуль, Российская империя — 21 сентября (4 октября) 1918 (по другим данным 22 сентября), Верхний </a:t>
            </a:r>
            <a:r>
              <a:rPr lang="ru-RU" dirty="0" err="1" smtClean="0"/>
              <a:t>Дженгутай</a:t>
            </a:r>
            <a:r>
              <a:rPr lang="ru-RU" dirty="0" smtClean="0"/>
              <a:t>, Советская Россия) — общественно-политический деятель Дагестана начала XX века, большевик. Его имя носит город </a:t>
            </a:r>
            <a:r>
              <a:rPr lang="ru-RU" b="1" dirty="0" smtClean="0"/>
              <a:t>Махачкала</a:t>
            </a:r>
            <a:r>
              <a:rPr lang="ru-RU" dirty="0" smtClean="0"/>
              <a:t>. По национальности — аварец..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Дахадаев Магомед-Али (Махач)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214554"/>
            <a:ext cx="2643206" cy="3664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1373">
    <p:pull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Елена </a:t>
            </a:r>
            <a:r>
              <a:rPr lang="ru-RU" sz="2800" dirty="0" err="1" smtClean="0">
                <a:solidFill>
                  <a:srgbClr val="C00000"/>
                </a:solidFill>
              </a:rPr>
              <a:t>Гаджиевна</a:t>
            </a:r>
            <a:r>
              <a:rPr lang="ru-RU" sz="2800" dirty="0" smtClean="0">
                <a:solidFill>
                  <a:srgbClr val="C00000"/>
                </a:solidFill>
              </a:rPr>
              <a:t> </a:t>
            </a:r>
            <a:r>
              <a:rPr lang="ru-RU" sz="2800" dirty="0" err="1" smtClean="0">
                <a:solidFill>
                  <a:srgbClr val="C00000"/>
                </a:solidFill>
              </a:rPr>
              <a:t>Исинбаева</a:t>
            </a:r>
            <a:r>
              <a:rPr lang="ru-RU" sz="2800" dirty="0" smtClean="0">
                <a:solidFill>
                  <a:srgbClr val="C00000"/>
                </a:solidFill>
              </a:rPr>
              <a:t> 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+mj-lt"/>
              </a:rPr>
              <a:t>Спортсменка, специализирующаяся на прыжках с шестом. </a:t>
            </a:r>
          </a:p>
          <a:p>
            <a:r>
              <a:rPr lang="ru-RU" dirty="0" smtClean="0">
                <a:latin typeface="+mj-lt"/>
              </a:rPr>
              <a:t>Достижения гимнастки три олимпийские медали: «золото» на Играх 2004 и 2008 и «бронза» на Олимпиаде 2012 года. </a:t>
            </a:r>
          </a:p>
          <a:p>
            <a:r>
              <a:rPr lang="ru-RU" dirty="0" smtClean="0">
                <a:latin typeface="+mj-lt"/>
              </a:rPr>
              <a:t>Также она трижды становилась чемпионкой мира на соревнованиях на открытом воздухе и четырежды – в помещении. Двукратная олимпийская чемпионка Елена </a:t>
            </a:r>
            <a:r>
              <a:rPr lang="ru-RU" dirty="0" err="1" smtClean="0">
                <a:latin typeface="+mj-lt"/>
              </a:rPr>
              <a:t>Исинбаева</a:t>
            </a:r>
            <a:r>
              <a:rPr lang="ru-RU" dirty="0" smtClean="0">
                <a:latin typeface="+mj-lt"/>
              </a:rPr>
              <a:t> </a:t>
            </a:r>
          </a:p>
          <a:p>
            <a:r>
              <a:rPr lang="ru-RU" dirty="0" smtClean="0">
                <a:latin typeface="+mj-lt"/>
              </a:rPr>
              <a:t>За всю карьеру она установила 28 мировых рекордов по прыжкам с шестом среди женщин</a:t>
            </a:r>
            <a:endParaRPr lang="ru-RU" dirty="0">
              <a:latin typeface="+mj-lt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Елена Исинбаева - биография, информация, личная жизнь, фото, видео"/>
          <p:cNvPicPr/>
          <p:nvPr/>
        </p:nvPicPr>
        <p:blipFill>
          <a:blip r:embed="rId2"/>
          <a:srcRect l="7588" r="16534" b="-10244"/>
          <a:stretch>
            <a:fillRect/>
          </a:stretch>
        </p:blipFill>
        <p:spPr bwMode="auto">
          <a:xfrm>
            <a:off x="500034" y="1571612"/>
            <a:ext cx="2857520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1373">
    <p:pull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298562"/>
          </a:xfrm>
        </p:spPr>
        <p:txBody>
          <a:bodyPr>
            <a:normAutofit/>
          </a:bodyPr>
          <a:lstStyle/>
          <a:p>
            <a:r>
              <a:rPr lang="ru-RU" sz="2800" dirty="0" err="1" smtClean="0">
                <a:solidFill>
                  <a:srgbClr val="C00000"/>
                </a:solidFill>
              </a:rPr>
              <a:t>Муса</a:t>
            </a:r>
            <a:r>
              <a:rPr lang="ru-RU" sz="2800" dirty="0" smtClean="0">
                <a:solidFill>
                  <a:srgbClr val="C00000"/>
                </a:solidFill>
              </a:rPr>
              <a:t> </a:t>
            </a:r>
            <a:r>
              <a:rPr lang="ru-RU" sz="2800" dirty="0" err="1" smtClean="0">
                <a:solidFill>
                  <a:srgbClr val="C00000"/>
                </a:solidFill>
              </a:rPr>
              <a:t>Манаров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 1990 года — космонавт-инструктор научно-производственного объединения «Энергия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 успешное осуществление полёта и проявленные при этом мужество и героизм лётчику-космонавту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Манарову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Мусе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Хирамановичу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21 декабря 1988 года присвоено звание Героя Советского Союза с вручением ордена Ленина и медали «Золотая Звезда»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2 декабря 1990 года по 26 мая 1991 года совершил второй космический полёт в качестве бортинженера на космическом корабле «Союз ТМ-11» и орбитальном комплексе «Мир» продолжительностью 175 суток 2 часа.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071678"/>
            <a:ext cx="3008313" cy="405448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Муса Манаров фотография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285992"/>
            <a:ext cx="2500330" cy="370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1373">
    <p:pull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Магомед </a:t>
            </a:r>
            <a:r>
              <a:rPr lang="ru-RU" sz="3200" dirty="0" err="1" smtClean="0">
                <a:solidFill>
                  <a:srgbClr val="C00000"/>
                </a:solidFill>
              </a:rPr>
              <a:t>Толбоев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Магомед </a:t>
            </a:r>
            <a:r>
              <a:rPr lang="ru-RU" dirty="0" err="1" smtClean="0"/>
              <a:t>Толбоев</a:t>
            </a:r>
            <a:r>
              <a:rPr lang="ru-RU" dirty="0" smtClean="0"/>
              <a:t> - Герой России. Он внес весомый вклад в развитие авиации, входит в число известных летчиков-испытателей России современной эпохи. В 2011 году он становится Президентом Федерации регби России. Магомед </a:t>
            </a:r>
            <a:r>
              <a:rPr lang="ru-RU" dirty="0" err="1" smtClean="0"/>
              <a:t>Толбоев</a:t>
            </a:r>
            <a:r>
              <a:rPr lang="ru-RU" dirty="0" smtClean="0"/>
              <a:t> увлекается различными видами спорта: теннисом, футболом, волейболом, парашютными прыжками в горах, горными лыжами. Он является </a:t>
            </a:r>
            <a:r>
              <a:rPr lang="ru-RU" u="sng" dirty="0" smtClean="0">
                <a:hlinkClick r:id="rId2"/>
              </a:rPr>
              <a:t>кандидатом в мастера спорта</a:t>
            </a:r>
            <a:r>
              <a:rPr lang="ru-RU" dirty="0" smtClean="0"/>
              <a:t> и занимается </a:t>
            </a:r>
            <a:r>
              <a:rPr lang="ru-RU" u="sng" dirty="0" smtClean="0">
                <a:hlinkClick r:id="rId3"/>
              </a:rPr>
              <a:t>вольной борьбой.</a:t>
            </a:r>
            <a:r>
              <a:rPr lang="ru-RU" dirty="0" smtClean="0"/>
              <a:t> Почетный президент Федерации </a:t>
            </a:r>
            <a:r>
              <a:rPr lang="ru-RU" dirty="0" err="1" smtClean="0"/>
              <a:t>ушу-саньда</a:t>
            </a:r>
            <a:r>
              <a:rPr lang="ru-RU" dirty="0" smtClean="0"/>
              <a:t> в Москве.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Магомед Толбоев"/>
          <p:cNvPicPr/>
          <p:nvPr/>
        </p:nvPicPr>
        <p:blipFill>
          <a:blip r:embed="rId4"/>
          <a:srcRect l="16359" r="6520"/>
          <a:stretch>
            <a:fillRect/>
          </a:stretch>
        </p:blipFill>
        <p:spPr bwMode="auto">
          <a:xfrm>
            <a:off x="785786" y="1571612"/>
            <a:ext cx="2357454" cy="22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1373">
    <p:pull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Шамиль Имам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Имам Шамиль – знаменитый вождь и объединитель горцев Дагестана и Чечни в их борьбе с Россией за независимость. Его пленение сыграло существенную роль в ходе этой борьбы. 7 сентября исполнилось 150 лет с того дня, как Шамиль был взят в плен.</a:t>
            </a:r>
            <a:endParaRPr lang="ru-RU" dirty="0" smtClean="0"/>
          </a:p>
          <a:p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J:\!DOWNLOAD\view_SHAM.jpg"/>
          <p:cNvPicPr/>
          <p:nvPr/>
        </p:nvPicPr>
        <p:blipFill>
          <a:blip r:embed="rId2"/>
          <a:srcRect l="19800" r="18200"/>
          <a:stretch>
            <a:fillRect/>
          </a:stretch>
        </p:blipFill>
        <p:spPr bwMode="auto">
          <a:xfrm>
            <a:off x="500034" y="1500174"/>
            <a:ext cx="2952750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1373">
    <p:pull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Генрих Гасанов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- начальник и главный конструктор бюро Балтийского судостроительного завода имени Серго Орджоникидзе Министерства судостроительной промышленности СССР (город Ленинград).. </a:t>
            </a:r>
          </a:p>
          <a:p>
            <a:r>
              <a:rPr lang="ru-RU" dirty="0" smtClean="0"/>
              <a:t>С 1966 года — доктор технических наук по теории и проектированию судовых парогенераторов, профессор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https://welcomedagestan.ru/wp-content/uploads/2019/05/genrih-gasanov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714488"/>
            <a:ext cx="2500330" cy="39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1373">
    <p:pull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Фазу Алиева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Фазу </a:t>
            </a:r>
            <a:r>
              <a:rPr lang="ru-RU" dirty="0" err="1" smtClean="0"/>
              <a:t>Гамзатовна</a:t>
            </a:r>
            <a:r>
              <a:rPr lang="ru-RU" dirty="0" smtClean="0"/>
              <a:t> Алиева — аварская поэтесса, народная поэтесса Дагестана (1969)</a:t>
            </a:r>
          </a:p>
          <a:p>
            <a:r>
              <a:rPr lang="ru-RU" dirty="0" smtClean="0"/>
              <a:t>Главный редактор журнала «Женщина Дагестана» (с 1971 года). Член Общественной палаты России (до 2006 года).</a:t>
            </a:r>
            <a:br>
              <a:rPr lang="ru-RU" dirty="0" smtClean="0"/>
            </a:br>
            <a:r>
              <a:rPr lang="ru-RU" dirty="0" smtClean="0"/>
              <a:t>Награждена двумя орденами Знак Почета и двумя орденами Дружбы Народов.(2002); удостоена золотой медали Советского фонда мира, медали «Борцу за мир» Советского комитета защиты мира и Юбилейной медали Всемирного Совета мира, а также почетных наград ряда зарубежных стран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Алиева Фазу Гамзатовна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785926"/>
            <a:ext cx="2500330" cy="31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1373">
    <p:pull dir="l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3008313" cy="14351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 smtClean="0">
                <a:solidFill>
                  <a:srgbClr val="C00000"/>
                </a:solidFill>
              </a:rPr>
              <a:t/>
            </a:r>
            <a:br>
              <a:rPr lang="ru-RU" sz="3100" dirty="0" smtClean="0">
                <a:solidFill>
                  <a:srgbClr val="C00000"/>
                </a:solidFill>
              </a:rPr>
            </a:br>
            <a:r>
              <a:rPr lang="ru-RU" sz="3100" dirty="0" smtClean="0">
                <a:solidFill>
                  <a:srgbClr val="C00000"/>
                </a:solidFill>
              </a:rPr>
              <a:t/>
            </a:r>
            <a:br>
              <a:rPr lang="ru-RU" sz="3100" dirty="0" smtClean="0">
                <a:solidFill>
                  <a:srgbClr val="C00000"/>
                </a:solidFill>
              </a:rPr>
            </a:br>
            <a:r>
              <a:rPr lang="ru-RU" sz="3100" dirty="0" smtClean="0">
                <a:solidFill>
                  <a:srgbClr val="C00000"/>
                </a:solidFill>
              </a:rPr>
              <a:t/>
            </a:r>
            <a:br>
              <a:rPr lang="ru-RU" sz="3100" dirty="0" smtClean="0">
                <a:solidFill>
                  <a:srgbClr val="C00000"/>
                </a:solidFill>
              </a:rPr>
            </a:br>
            <a:r>
              <a:rPr lang="ru-RU" sz="3100" dirty="0" smtClean="0">
                <a:solidFill>
                  <a:srgbClr val="C00000"/>
                </a:solidFill>
              </a:rPr>
              <a:t/>
            </a:r>
            <a:br>
              <a:rPr lang="ru-RU" sz="3100" dirty="0" smtClean="0">
                <a:solidFill>
                  <a:srgbClr val="C00000"/>
                </a:solidFill>
              </a:rPr>
            </a:br>
            <a:r>
              <a:rPr lang="ru-RU" sz="3100" dirty="0" smtClean="0">
                <a:solidFill>
                  <a:srgbClr val="C00000"/>
                </a:solidFill>
              </a:rPr>
              <a:t/>
            </a:r>
            <a:br>
              <a:rPr lang="ru-RU" sz="3100" dirty="0" smtClean="0">
                <a:solidFill>
                  <a:srgbClr val="C00000"/>
                </a:solidFill>
              </a:rPr>
            </a:br>
            <a:r>
              <a:rPr lang="ru-RU" sz="3100" dirty="0" smtClean="0">
                <a:solidFill>
                  <a:srgbClr val="C00000"/>
                </a:solidFill>
              </a:rPr>
              <a:t/>
            </a:r>
            <a:br>
              <a:rPr lang="ru-RU" sz="3100" dirty="0" smtClean="0">
                <a:solidFill>
                  <a:srgbClr val="C00000"/>
                </a:solidFill>
              </a:rPr>
            </a:br>
            <a:r>
              <a:rPr lang="ru-RU" sz="3100" dirty="0" smtClean="0">
                <a:solidFill>
                  <a:srgbClr val="C00000"/>
                </a:solidFill>
              </a:rPr>
              <a:t/>
            </a:r>
            <a:br>
              <a:rPr lang="ru-RU" sz="3100" dirty="0" smtClean="0">
                <a:solidFill>
                  <a:srgbClr val="C00000"/>
                </a:solidFill>
              </a:rPr>
            </a:br>
            <a:r>
              <a:rPr lang="ru-RU" sz="3100" dirty="0" err="1" smtClean="0">
                <a:solidFill>
                  <a:srgbClr val="C00000"/>
                </a:solidFill>
              </a:rPr>
              <a:t>Амир</a:t>
            </a:r>
            <a:r>
              <a:rPr lang="ru-RU" sz="3100" dirty="0" smtClean="0">
                <a:solidFill>
                  <a:srgbClr val="C00000"/>
                </a:solidFill>
              </a:rPr>
              <a:t> </a:t>
            </a:r>
            <a:br>
              <a:rPr lang="ru-RU" sz="3100" dirty="0" smtClean="0">
                <a:solidFill>
                  <a:srgbClr val="C00000"/>
                </a:solidFill>
              </a:rPr>
            </a:br>
            <a:r>
              <a:rPr lang="ru-RU" sz="3100" dirty="0" smtClean="0">
                <a:solidFill>
                  <a:srgbClr val="C00000"/>
                </a:solidFill>
              </a:rPr>
              <a:t> </a:t>
            </a:r>
            <a:r>
              <a:rPr lang="ru-RU" sz="3100" dirty="0" err="1" smtClean="0">
                <a:solidFill>
                  <a:srgbClr val="C00000"/>
                </a:solidFill>
              </a:rPr>
              <a:t>Амаев</a:t>
            </a:r>
            <a:r>
              <a:rPr lang="ru-RU" sz="3100" dirty="0" smtClean="0">
                <a:solidFill>
                  <a:srgbClr val="C00000"/>
                </a:solidFill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. Основная область его деятельности — физика твердого тела, радиационное реакторное материаловедение. </a:t>
            </a:r>
            <a:r>
              <a:rPr lang="ru-RU" dirty="0" err="1" smtClean="0"/>
              <a:t>Амир</a:t>
            </a:r>
            <a:r>
              <a:rPr lang="ru-RU" dirty="0" smtClean="0"/>
              <a:t> </a:t>
            </a:r>
            <a:r>
              <a:rPr lang="ru-RU" dirty="0" err="1" smtClean="0"/>
              <a:t>Джабраилович</a:t>
            </a:r>
            <a:r>
              <a:rPr lang="ru-RU" dirty="0" smtClean="0"/>
              <a:t> — один из основателей первой в мире специальной лаборатории для исследования облученных реакторных материалов, конструктор используемых здесь специализированных машин и приборов дистанционного управления с помощью механических рук-манипуляторов. </a:t>
            </a:r>
          </a:p>
          <a:p>
            <a:r>
              <a:rPr lang="ru-RU" dirty="0" smtClean="0"/>
              <a:t>В течение многих лет </a:t>
            </a:r>
            <a:r>
              <a:rPr lang="ru-RU" dirty="0" err="1" smtClean="0"/>
              <a:t>Амир</a:t>
            </a:r>
            <a:r>
              <a:rPr lang="ru-RU" dirty="0" smtClean="0"/>
              <a:t> </a:t>
            </a:r>
            <a:r>
              <a:rPr lang="ru-RU" dirty="0" err="1" smtClean="0"/>
              <a:t>Амаев</a:t>
            </a:r>
            <a:r>
              <a:rPr lang="ru-RU" dirty="0" smtClean="0"/>
              <a:t> являлся экспертом Рабочей группы Международного агентства атомной энергии (МАГАТЭ), а в 1987-1996 гг. — сопредседателем от нашей страны Рабочей группы Российско-американской координационной комиссии по безопасности гражданских ядерных реакторов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https://welcomedagestan.ru/wp-content/uploads/2019/05/Amaev_Amir_Dzhabrailovich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571612"/>
            <a:ext cx="24955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1373">
    <p:pull dir="l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C00000"/>
                </a:solidFill>
              </a:rPr>
              <a:t>Акаев </a:t>
            </a:r>
            <a:r>
              <a:rPr lang="ru-RU" sz="3100" dirty="0" err="1" smtClean="0">
                <a:solidFill>
                  <a:srgbClr val="C00000"/>
                </a:solidFill>
              </a:rPr>
              <a:t>Юсуп</a:t>
            </a:r>
            <a:r>
              <a:rPr lang="ru-RU" sz="3100" dirty="0" smtClean="0">
                <a:solidFill>
                  <a:srgbClr val="C00000"/>
                </a:solidFill>
              </a:rPr>
              <a:t> </a:t>
            </a:r>
            <a:r>
              <a:rPr lang="ru-RU" sz="3100" dirty="0" err="1" smtClean="0">
                <a:solidFill>
                  <a:srgbClr val="C00000"/>
                </a:solidFill>
              </a:rPr>
              <a:t>Абдулабекович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Акаев </a:t>
            </a:r>
            <a:r>
              <a:rPr lang="ru-RU" dirty="0" err="1" smtClean="0"/>
              <a:t>Юсуп</a:t>
            </a:r>
            <a:r>
              <a:rPr lang="ru-RU" dirty="0" smtClean="0"/>
              <a:t> – командир 2-й авиационной эскадрильи 47-го штурмового авиационного полка 11-й штурмовой авиационной дивизии военно-воздушных сил Краснознамённого Балтийского флота, капитан. </a:t>
            </a:r>
          </a:p>
          <a:p>
            <a:r>
              <a:rPr lang="ru-RU" dirty="0" smtClean="0"/>
              <a:t>Указом Президиума Верховного Совета СССР от 19 августа 1944 года за образцовое выполнение боевых заданий командования на фронте борьбы с немецко-фашистским захватчиками и проявленные при этом мужество и героизм капитану Акаеву </a:t>
            </a:r>
            <a:r>
              <a:rPr lang="ru-RU" dirty="0" err="1" smtClean="0"/>
              <a:t>Юсупу</a:t>
            </a:r>
            <a:r>
              <a:rPr lang="ru-RU" dirty="0" smtClean="0"/>
              <a:t> </a:t>
            </a:r>
            <a:r>
              <a:rPr lang="ru-RU" dirty="0" err="1" smtClean="0"/>
              <a:t>Абдулабековичу</a:t>
            </a:r>
            <a:r>
              <a:rPr lang="ru-RU" dirty="0" smtClean="0"/>
              <a:t> присвоено звание </a:t>
            </a:r>
            <a:r>
              <a:rPr lang="ru-RU" b="1" dirty="0" smtClean="0"/>
              <a:t>Героя Советского Союза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Акаев Юсуп Абдулабекович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500306"/>
            <a:ext cx="1764000" cy="27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1373">
    <p:pull dir="l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err="1" smtClean="0">
                <a:solidFill>
                  <a:srgbClr val="C00000"/>
                </a:solidFill>
              </a:rPr>
              <a:t>Ирчи</a:t>
            </a:r>
            <a:r>
              <a:rPr lang="ru-RU" sz="2800" dirty="0" smtClean="0">
                <a:solidFill>
                  <a:srgbClr val="C00000"/>
                </a:solidFill>
              </a:rPr>
              <a:t> Казак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Ирчи</a:t>
            </a:r>
            <a:r>
              <a:rPr lang="ru-RU" dirty="0" smtClean="0"/>
              <a:t> Казак — большой мастер стиха, певуч и ладен язык его произведений. Его творчество оказало большое влияние на дагестанскую поэзию.</a:t>
            </a:r>
          </a:p>
          <a:p>
            <a:r>
              <a:rPr lang="ru-RU" b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Казак Ирч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714620"/>
            <a:ext cx="2124000" cy="28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1373">
    <p:pull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7158" y="785794"/>
            <a:ext cx="3108355" cy="785818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Рамазан </a:t>
            </a:r>
            <a:r>
              <a:rPr lang="ru-RU" sz="2800" dirty="0" err="1" smtClean="0">
                <a:solidFill>
                  <a:srgbClr val="C00000"/>
                </a:solidFill>
              </a:rPr>
              <a:t>Абдулатипов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Российский государственный деятель, бывший глава Дагестана (2013 - 2017), также в прошлом возглавлявший министерство национальной политики России, занимавший должности зампреда правительства России (1997-1998) и первого председателя Совета национальностей Верховного совета России. </a:t>
            </a:r>
          </a:p>
          <a:p>
            <a:r>
              <a:rPr lang="ru-RU" dirty="0" smtClean="0"/>
              <a:t>27 сентября 2017 года </a:t>
            </a:r>
            <a:r>
              <a:rPr lang="ru-RU" dirty="0" err="1" smtClean="0"/>
              <a:t>Абдулатипов</a:t>
            </a:r>
            <a:r>
              <a:rPr lang="ru-RU" dirty="0" smtClean="0"/>
              <a:t> подал в отставку с поста главы Дагестана.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57200" y="1857365"/>
            <a:ext cx="3008313" cy="385765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 descr="J:\!DOWNLOAD\Abdulatipov_R.G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928802"/>
            <a:ext cx="2857520" cy="3667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1373">
    <p:pull dir="l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err="1" smtClean="0">
                <a:solidFill>
                  <a:srgbClr val="C00000"/>
                </a:solidFill>
              </a:rPr>
              <a:t>Мурад</a:t>
            </a:r>
            <a:r>
              <a:rPr lang="ru-RU" sz="3200" dirty="0" smtClean="0">
                <a:solidFill>
                  <a:srgbClr val="C00000"/>
                </a:solidFill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</a:rPr>
              <a:t>Кажлаев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err="1" smtClean="0"/>
              <a:t>Мурад</a:t>
            </a:r>
            <a:r>
              <a:rPr lang="ru-RU" dirty="0" smtClean="0"/>
              <a:t> </a:t>
            </a:r>
            <a:r>
              <a:rPr lang="ru-RU" b="1" dirty="0" err="1" smtClean="0"/>
              <a:t>Кажлаев</a:t>
            </a:r>
            <a:r>
              <a:rPr lang="ru-RU" dirty="0" smtClean="0"/>
              <a:t> - Антология джазовой музыки (2006) CD 1. </a:t>
            </a:r>
            <a:r>
              <a:rPr lang="ru-RU" b="1" dirty="0" err="1" smtClean="0"/>
              <a:t>Мурад</a:t>
            </a:r>
            <a:r>
              <a:rPr lang="ru-RU" dirty="0" smtClean="0"/>
              <a:t> Магомедович </a:t>
            </a:r>
            <a:r>
              <a:rPr lang="ru-RU" b="1" dirty="0" err="1" smtClean="0"/>
              <a:t>Кажлаев</a:t>
            </a:r>
            <a:r>
              <a:rPr lang="ru-RU" dirty="0" smtClean="0"/>
              <a:t> родился 15 января 1931 года в Баку (Азербайджанская ССР). </a:t>
            </a:r>
            <a:r>
              <a:rPr lang="ru-RU" b="1" dirty="0" err="1" smtClean="0"/>
              <a:t>Мурад</a:t>
            </a:r>
            <a:r>
              <a:rPr lang="ru-RU" dirty="0" smtClean="0"/>
              <a:t> Магомедович, лакец по национальности, родился в семье выдающегося врача, доктора медицинских наук, профессора-ларинголога.</a:t>
            </a:r>
          </a:p>
          <a:p>
            <a:r>
              <a:rPr lang="ru-RU" dirty="0" smtClean="0"/>
              <a:t>Композиторское образование он получил в Азербайджанской государственной консерватории. Тогда же был принят в члены Союза композиторов СССР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Кажлаев Мурад Магомедович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857364"/>
            <a:ext cx="1857388" cy="24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1373">
    <p:pull dir="l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Магомедали Магомедов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советский и российский государственный и политический деятель. </a:t>
            </a:r>
            <a:r>
              <a:rPr lang="ru-RU" dirty="0" smtClean="0">
                <a:hlinkClick r:id="rId2" tooltip="Председатель Правительства Республики Дагестан"/>
              </a:rPr>
              <a:t>Председатель Совета министров Дагестанской АССР</a:t>
            </a:r>
            <a:r>
              <a:rPr lang="ru-RU" dirty="0" smtClean="0"/>
              <a:t> с 24 мая 1983 по август 1987. </a:t>
            </a:r>
            <a:r>
              <a:rPr lang="ru-RU" dirty="0" smtClean="0">
                <a:hlinkClick r:id="rId3" tooltip="Руководство Дагестана"/>
              </a:rPr>
              <a:t>Председатель Президиума Верховного совета Дагестанской АССР</a:t>
            </a:r>
            <a:r>
              <a:rPr lang="ru-RU" dirty="0" smtClean="0"/>
              <a:t> с августа 1987 по 24 апреля 1990. </a:t>
            </a:r>
            <a:r>
              <a:rPr lang="ru-RU" dirty="0" smtClean="0">
                <a:hlinkClick r:id="rId3" tooltip="Руководство Дагестана"/>
              </a:rPr>
              <a:t>Председатель Верховного совета Дагестанской АССР / Дагестанской ССР / Республики Дагестан</a:t>
            </a:r>
            <a:r>
              <a:rPr lang="ru-RU" dirty="0" smtClean="0"/>
              <a:t> с 24 апреля 1990 по 26 июля 1994. </a:t>
            </a:r>
            <a:r>
              <a:rPr lang="ru-RU" dirty="0" smtClean="0">
                <a:hlinkClick r:id="rId4" tooltip="Государственный совет Дагестана"/>
              </a:rPr>
              <a:t>Председатель Государственного совета Республики Дагестан</a:t>
            </a:r>
            <a:r>
              <a:rPr lang="ru-RU" dirty="0" smtClean="0"/>
              <a:t> с 26 июля 1994 по 20 февраля 2006.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Магомедов  Магомед-Али Магомедович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2910" y="2500306"/>
            <a:ext cx="1980000" cy="29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1373">
    <p:pull dir="l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 err="1" smtClean="0"/>
              <a:t>Саид</a:t>
            </a:r>
            <a:r>
              <a:rPr lang="ru-RU" dirty="0" err="1" smtClean="0"/>
              <a:t>-</a:t>
            </a:r>
            <a:r>
              <a:rPr lang="ru-RU" b="1" dirty="0" err="1" smtClean="0"/>
              <a:t>афанди</a:t>
            </a:r>
            <a:r>
              <a:rPr lang="ru-RU" dirty="0" smtClean="0"/>
              <a:t> родился 21 октября 1937 года в Дагестанской АССР, в селе Чиркей Буйнакского района. По национальности — аварец. 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Саид-афанди</a:t>
            </a:r>
            <a:r>
              <a:rPr lang="ru-RU" dirty="0" smtClean="0"/>
              <a:t> </a:t>
            </a:r>
            <a:r>
              <a:rPr lang="ru-RU" dirty="0" err="1" smtClean="0"/>
              <a:t>Чиркейский</a:t>
            </a:r>
            <a:r>
              <a:rPr lang="ru-RU" dirty="0" smtClean="0"/>
              <a:t> считался одним из самых известных и влиятельных </a:t>
            </a:r>
            <a:r>
              <a:rPr lang="ru-RU" dirty="0" err="1" smtClean="0"/>
              <a:t>суфийских</a:t>
            </a:r>
            <a:r>
              <a:rPr lang="ru-RU" dirty="0" smtClean="0"/>
              <a:t> шейхов </a:t>
            </a:r>
            <a:r>
              <a:rPr lang="ru-RU" dirty="0" err="1" smtClean="0"/>
              <a:t>Накшбандийского</a:t>
            </a:r>
            <a:r>
              <a:rPr lang="ru-RU" dirty="0" smtClean="0"/>
              <a:t> и </a:t>
            </a:r>
            <a:r>
              <a:rPr lang="ru-RU" dirty="0" err="1" smtClean="0"/>
              <a:t>Шазилийского</a:t>
            </a:r>
            <a:r>
              <a:rPr lang="ru-RU" dirty="0" smtClean="0"/>
              <a:t> </a:t>
            </a:r>
            <a:r>
              <a:rPr lang="ru-RU" dirty="0" err="1" smtClean="0"/>
              <a:t>тарикатов</a:t>
            </a:r>
            <a:r>
              <a:rPr lang="ru-RU" dirty="0" smtClean="0"/>
              <a:t> в Дагестане. Он оказывал большое влияние на работу Духовного управления мусульман Дагестана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C:\Users\User\Desktop\said_afandi_b01__kwgbxaq.jpg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00034" y="1714488"/>
            <a:ext cx="2952000" cy="421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Tm="11373">
    <p:pull dir="l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Али Алиев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sz="3400" dirty="0" smtClean="0"/>
              <a:t>Алиев Али – пятикратный чемпион Мира! Кроме этого Али становится девять раз чемпионом СССР, два раза чемпионом спартакиады народов СССР, и три раза призером Олимпийских игр, девять раз чемпионом Европы.</a:t>
            </a:r>
          </a:p>
          <a:p>
            <a:r>
              <a:rPr lang="ru-RU" sz="3400" dirty="0" smtClean="0"/>
              <a:t> Алиев Али – спортивная гордость Дагестана и России, человек планеты. Он всегда стремился быть первым честным трудом!</a:t>
            </a:r>
            <a:br>
              <a:rPr lang="ru-RU" sz="3400" dirty="0" smtClean="0"/>
            </a:br>
            <a:r>
              <a:rPr lang="ru-RU" sz="3400" dirty="0" smtClean="0"/>
              <a:t/>
            </a:r>
            <a:br>
              <a:rPr lang="ru-RU" sz="3400" dirty="0" smtClean="0"/>
            </a:br>
            <a:endParaRPr lang="ru-RU" sz="3400" dirty="0" smtClean="0"/>
          </a:p>
          <a:p>
            <a:r>
              <a:rPr lang="ru-RU" sz="3400" dirty="0" smtClean="0"/>
              <a:t>За высокие спортивные достижения и активную работу на поприще физ.культуры и спорта  Алиев Али </a:t>
            </a:r>
            <a:r>
              <a:rPr lang="ru-RU" sz="3400" dirty="0" err="1" smtClean="0"/>
              <a:t>Зуркарнаевич</a:t>
            </a:r>
            <a:r>
              <a:rPr lang="ru-RU" sz="3400" dirty="0" smtClean="0"/>
              <a:t> был награжден различными орденами и медалями..</a:t>
            </a:r>
          </a:p>
          <a:p>
            <a:r>
              <a:rPr lang="ru-RU" i="1" dirty="0" smtClean="0"/>
              <a:t/>
            </a:r>
            <a:br>
              <a:rPr lang="ru-RU" i="1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Алиев Али Зуркарнаевич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00174"/>
            <a:ext cx="2376000" cy="33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1373">
    <p:pull dir="l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Муху Алиев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 smtClean="0"/>
              <a:t>Первый Президент Дагестана</a:t>
            </a:r>
          </a:p>
          <a:p>
            <a:r>
              <a:rPr lang="ru-RU" dirty="0" smtClean="0"/>
              <a:t>Один из выдающихся людей Дагестана, советский и российский государственный и политический деятель, В период с 1991 по 1994 годы Муху </a:t>
            </a:r>
            <a:r>
              <a:rPr lang="ru-RU" dirty="0" err="1" smtClean="0"/>
              <a:t>Гимбатович</a:t>
            </a:r>
            <a:r>
              <a:rPr lang="ru-RU" dirty="0" smtClean="0"/>
              <a:t> проработал вначале заместителем, а позже и председателем Верховного Совета РД. А в апреле 1995 года был избран председателем Народного Собрания Дагестана. А спустя почти 11 лет, в феврале 2006 года, депутаты дагестанского парламента наделили Муху Алиева полномочиями Президента республики.</a:t>
            </a:r>
          </a:p>
          <a:p>
            <a:r>
              <a:rPr lang="ru-RU" dirty="0" smtClean="0"/>
              <a:t>Основной лозунг его политики на этом посту – единство и целостность Дагестана и его народа.</a:t>
            </a:r>
          </a:p>
          <a:p>
            <a:r>
              <a:rPr lang="ru-RU" dirty="0" smtClean="0"/>
              <a:t>Муху Алиев старался делать все на «отлично», стремился вникнуть в любую проблему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https://riadagestan.ru/upload/fotonews/result_image_small279294.jpg">
            <a:hlinkClick r:id="rId2"/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643050"/>
            <a:ext cx="3456000" cy="3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1373">
    <p:pull dir="l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err="1" smtClean="0">
                <a:solidFill>
                  <a:srgbClr val="C00000"/>
                </a:solidFill>
              </a:rPr>
              <a:t>Амет-хан</a:t>
            </a:r>
            <a:r>
              <a:rPr lang="ru-RU" sz="3200" dirty="0" smtClean="0">
                <a:solidFill>
                  <a:srgbClr val="C00000"/>
                </a:solidFill>
              </a:rPr>
              <a:t> Султан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 Дважды герой Советского союза </a:t>
            </a:r>
            <a:r>
              <a:rPr lang="ru-RU" dirty="0" err="1" smtClean="0"/>
              <a:t>Амет-Хан</a:t>
            </a:r>
            <a:r>
              <a:rPr lang="ru-RU" dirty="0" smtClean="0"/>
              <a:t> Султан , который не раз, рискуя жизнью, шел на таран, 603 боевых вылета. </a:t>
            </a:r>
          </a:p>
          <a:p>
            <a:r>
              <a:rPr lang="ru-RU" dirty="0" smtClean="0"/>
              <a:t>Враги, как огня боявшиеся аса, не зря дали ему прозвище «Черный дьявол», ведь в 130 воздушных сражениях он лично сбил тридцать немецких самолетов, поэтому неудивительно, что когда его эскадрилья поднималась в небо, фашисты приходили в ужас. </a:t>
            </a:r>
          </a:p>
          <a:p>
            <a:r>
              <a:rPr lang="ru-RU" dirty="0" smtClean="0"/>
              <a:t>Дважды Герой Советского Союза родился 20 октября 1920 года в городе Алупке.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Ахмет-хан Султан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714620"/>
            <a:ext cx="2016000" cy="31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1373">
    <p:pull dir="l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err="1" smtClean="0">
                <a:solidFill>
                  <a:srgbClr val="C00000"/>
                </a:solidFill>
              </a:rPr>
              <a:t>Уллубий</a:t>
            </a:r>
            <a:r>
              <a:rPr lang="ru-RU" sz="2800" dirty="0" smtClean="0">
                <a:solidFill>
                  <a:srgbClr val="C00000"/>
                </a:solidFill>
              </a:rPr>
              <a:t> Буйнакский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Революционный деятель Дагестана начала XX века</a:t>
            </a:r>
            <a:endParaRPr lang="ru-RU" dirty="0" smtClean="0"/>
          </a:p>
          <a:p>
            <a:r>
              <a:rPr lang="ru-RU" dirty="0" err="1" smtClean="0"/>
              <a:t>Уллубий</a:t>
            </a:r>
            <a:r>
              <a:rPr lang="ru-RU" dirty="0" smtClean="0"/>
              <a:t> Буйнакский в ноябре 1917 года возглавил военно-революционный комитет Петровск-Порта, а с апреля 1918 года — областной военно-революционный комитет Дагестана.</a:t>
            </a:r>
          </a:p>
          <a:p>
            <a:r>
              <a:rPr lang="ru-RU" dirty="0" smtClean="0"/>
              <a:t>В начале февраля 1919 года он пробрался в </a:t>
            </a:r>
            <a:r>
              <a:rPr lang="ru-RU" dirty="0" err="1" smtClean="0"/>
              <a:t>Темир-Хан-Шуру</a:t>
            </a:r>
            <a:r>
              <a:rPr lang="ru-RU" dirty="0" smtClean="0"/>
              <a:t>. Пренебрегая опасностью быть опознанным, Буйнакский быстро наладил связь со своими товарищами, с командирами партизанских отрядов и уже через несколько дней сумел созвать подпольную партийную конференцию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Буйнакский Уллубий Даниялович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928934"/>
            <a:ext cx="1944000" cy="273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1373">
    <p:pull dir="l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Магомед Гаджиев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 smtClean="0"/>
              <a:t>Командир дивизиона подводных лодок, Герой Советского Союза</a:t>
            </a:r>
          </a:p>
          <a:p>
            <a:r>
              <a:rPr lang="ru-RU" dirty="0" smtClean="0"/>
              <a:t>За год военных действий Магомет </a:t>
            </a:r>
            <a:r>
              <a:rPr lang="ru-RU" dirty="0" err="1" smtClean="0"/>
              <a:t>Имадутдинович</a:t>
            </a:r>
            <a:r>
              <a:rPr lang="ru-RU" dirty="0" smtClean="0"/>
              <a:t> лично принял участие в 12 боевых походах подводных лодок своего дивизиона. К весне 1942 г. подводниками под командованием капитана 2 ранга Гаджиева было потоплено 10 транспортов и судов противник</a:t>
            </a:r>
          </a:p>
          <a:p>
            <a:r>
              <a:rPr lang="ru-RU" dirty="0" smtClean="0"/>
              <a:t>Указом Президиума Верховного Совета СССР от 23 октября 1942 г. капитану 2 ранга М. И. Гаджиеву было присвоено звание Героя Советского Союза посмертно.</a:t>
            </a:r>
          </a:p>
          <a:p>
            <a:r>
              <a:rPr lang="ru-RU" dirty="0" smtClean="0"/>
              <a:t> В честь Магомеда  были воздвигнуты памятники и монументы. Имя прославленного подводника носит одна из баз Краснознамённого Северного Флота — г. </a:t>
            </a:r>
            <a:r>
              <a:rPr lang="ru-RU" dirty="0" err="1" smtClean="0"/>
              <a:t>Гаджиево</a:t>
            </a:r>
            <a:r>
              <a:rPr lang="ru-RU" dirty="0" smtClean="0"/>
              <a:t>, а также ряд улиц и школ в </a:t>
            </a:r>
            <a:r>
              <a:rPr lang="ru-RU" u="sng" dirty="0" smtClean="0">
                <a:hlinkClick r:id="rId2"/>
              </a:rPr>
              <a:t>Мурманске</a:t>
            </a:r>
            <a:r>
              <a:rPr lang="ru-RU" dirty="0" smtClean="0"/>
              <a:t>, </a:t>
            </a:r>
            <a:r>
              <a:rPr lang="ru-RU" dirty="0" err="1" smtClean="0"/>
              <a:t>Севереморске</a:t>
            </a:r>
            <a:r>
              <a:rPr lang="ru-RU" dirty="0" smtClean="0"/>
              <a:t>, Полярном, Махачкале и других городах.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J:\!DOWNLOAD\Без названия (26)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2000240"/>
            <a:ext cx="2428892" cy="3561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1373">
    <p:pull dir="l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err="1" smtClean="0">
                <a:solidFill>
                  <a:srgbClr val="C00000"/>
                </a:solidFill>
              </a:rPr>
              <a:t>Гайдарбек</a:t>
            </a:r>
            <a:r>
              <a:rPr lang="ru-RU" sz="2800" dirty="0" smtClean="0">
                <a:solidFill>
                  <a:srgbClr val="C00000"/>
                </a:solidFill>
              </a:rPr>
              <a:t> </a:t>
            </a:r>
            <a:r>
              <a:rPr lang="ru-RU" sz="2800" dirty="0" err="1" smtClean="0">
                <a:solidFill>
                  <a:srgbClr val="C00000"/>
                </a:solidFill>
              </a:rPr>
              <a:t>Гайдарбеков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Российский боксер, олимпийский чемпион</a:t>
            </a:r>
          </a:p>
          <a:p>
            <a:r>
              <a:rPr lang="ru-RU" dirty="0" smtClean="0"/>
              <a:t>ГАЙДАРБЕКОВ </a:t>
            </a:r>
            <a:r>
              <a:rPr lang="ru-RU" dirty="0" err="1" smtClean="0"/>
              <a:t>Гайдарбек</a:t>
            </a:r>
            <a:r>
              <a:rPr lang="ru-RU" dirty="0" smtClean="0"/>
              <a:t> </a:t>
            </a:r>
            <a:r>
              <a:rPr lang="ru-RU" dirty="0" err="1" smtClean="0"/>
              <a:t>Абдулаевич</a:t>
            </a:r>
            <a:r>
              <a:rPr lang="ru-RU" dirty="0" smtClean="0"/>
              <a:t> (06.10.1976) - выпускник Дагестанского педагогического университета (2001).</a:t>
            </a:r>
          </a:p>
          <a:p>
            <a:r>
              <a:rPr lang="ru-RU" dirty="0" smtClean="0"/>
              <a:t>Заслуженный мастер спорта (2000, бокс).</a:t>
            </a:r>
          </a:p>
          <a:p>
            <a:r>
              <a:rPr lang="ru-RU" dirty="0" smtClean="0"/>
              <a:t>С 2005 года - государственный тренер по боксу Республики Дагестан.</a:t>
            </a:r>
          </a:p>
          <a:p>
            <a:r>
              <a:rPr lang="ru-RU" dirty="0" smtClean="0"/>
              <a:t>В настоящее время - заместитель министра по физической культуре и спорту Республики Дагестан.</a:t>
            </a:r>
          </a:p>
          <a:p>
            <a:r>
              <a:rPr lang="ru-RU" dirty="0" smtClean="0"/>
              <a:t>Награжден орденами Дружбы (2001), Почета (2005), «Петра Первого» (2004).</a:t>
            </a:r>
          </a:p>
          <a:p>
            <a:r>
              <a:rPr lang="ru-RU" dirty="0" smtClean="0"/>
              <a:t>Родился в 1976 году в селе </a:t>
            </a:r>
            <a:r>
              <a:rPr lang="ru-RU" dirty="0" err="1" smtClean="0"/>
              <a:t>Хурух</a:t>
            </a:r>
            <a:r>
              <a:rPr lang="ru-RU" dirty="0" smtClean="0"/>
              <a:t>, </a:t>
            </a:r>
            <a:r>
              <a:rPr lang="ru-RU" u="sng" dirty="0" err="1" smtClean="0">
                <a:hlinkClick r:id="rId2" tooltip="Чародинский район"/>
              </a:rPr>
              <a:t>Чародинского</a:t>
            </a:r>
            <a:r>
              <a:rPr lang="ru-RU" u="sng" dirty="0" smtClean="0">
                <a:hlinkClick r:id="rId2" tooltip="Чародинский район"/>
              </a:rPr>
              <a:t> района</a:t>
            </a:r>
            <a:r>
              <a:rPr lang="ru-RU" dirty="0" smtClean="0"/>
              <a:t> Дагестана.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Гайдарбеков Гайдарбек Абдулаевич"/>
          <p:cNvPicPr/>
          <p:nvPr/>
        </p:nvPicPr>
        <p:blipFill>
          <a:blip r:embed="rId3"/>
          <a:srcRect r="-12547"/>
          <a:stretch>
            <a:fillRect/>
          </a:stretch>
        </p:blipFill>
        <p:spPr bwMode="auto">
          <a:xfrm>
            <a:off x="500034" y="2428868"/>
            <a:ext cx="2714644" cy="33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1373">
    <p:pull dir="l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Сулейман </a:t>
            </a:r>
            <a:r>
              <a:rPr lang="ru-RU" sz="2800" dirty="0" err="1" smtClean="0">
                <a:solidFill>
                  <a:srgbClr val="C00000"/>
                </a:solidFill>
              </a:rPr>
              <a:t>Стальский</a:t>
            </a:r>
            <a:r>
              <a:rPr lang="ru-RU" sz="2800" dirty="0" smtClean="0">
                <a:solidFill>
                  <a:srgbClr val="C00000"/>
                </a:solidFill>
              </a:rPr>
              <a:t>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Лезгинский поэт-ашуг, основоположник лезгинской, дагестанской, досоветской поэзии, один из крупнейших дагестанских поэтов XX века, народный поэт Дагестанской АССР. Родился 18 мая 1869 года в ауле </a:t>
            </a:r>
            <a:r>
              <a:rPr lang="ru-RU" dirty="0" err="1" smtClean="0"/>
              <a:t>Ашага-Стал</a:t>
            </a:r>
            <a:r>
              <a:rPr lang="ru-RU" dirty="0" smtClean="0"/>
              <a:t> (отсюда </a:t>
            </a:r>
            <a:r>
              <a:rPr lang="ru-RU" dirty="0" err="1" smtClean="0"/>
              <a:t>Стальский</a:t>
            </a:r>
            <a:r>
              <a:rPr lang="ru-RU" dirty="0" smtClean="0"/>
              <a:t>),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Стальский Сулейман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285992"/>
            <a:ext cx="2160000" cy="29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1373">
    <p:pull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298562"/>
          </a:xfrm>
        </p:spPr>
        <p:txBody>
          <a:bodyPr>
            <a:normAutofit/>
          </a:bodyPr>
          <a:lstStyle/>
          <a:p>
            <a:pPr algn="ctr"/>
            <a:r>
              <a:rPr lang="ru-RU" sz="2800" dirty="0" err="1" smtClean="0">
                <a:solidFill>
                  <a:srgbClr val="C00000"/>
                </a:solidFill>
              </a:rPr>
              <a:t>Хабиб</a:t>
            </a:r>
            <a:r>
              <a:rPr lang="ru-RU" sz="2800" dirty="0" smtClean="0">
                <a:solidFill>
                  <a:srgbClr val="C00000"/>
                </a:solidFill>
              </a:rPr>
              <a:t> </a:t>
            </a:r>
            <a:r>
              <a:rPr lang="ru-RU" sz="2800" dirty="0" err="1" smtClean="0">
                <a:solidFill>
                  <a:srgbClr val="C00000"/>
                </a:solidFill>
              </a:rPr>
              <a:t>Нурмагомедов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err="1" smtClean="0"/>
              <a:t>Хабиб</a:t>
            </a:r>
            <a:r>
              <a:rPr lang="ru-RU" dirty="0" smtClean="0"/>
              <a:t> </a:t>
            </a:r>
            <a:r>
              <a:rPr lang="ru-RU" dirty="0" err="1" smtClean="0"/>
              <a:t>Нурмагомедов</a:t>
            </a:r>
            <a:r>
              <a:rPr lang="ru-RU" dirty="0" smtClean="0"/>
              <a:t> — российский боец смешанного стиля, у которого за плечами много побед в серьезных поединках. Он обладает титулами чемпиона России, двукратного чемпиона мира, чемпиона Европы. </a:t>
            </a:r>
            <a:r>
              <a:rPr lang="ru-RU" dirty="0" err="1" smtClean="0"/>
              <a:t>Хабиб</a:t>
            </a:r>
            <a:r>
              <a:rPr lang="ru-RU" dirty="0" smtClean="0"/>
              <a:t> стал первым россиянином, завоевавшим титул чемпиона турнира по смешанным единоборствам UFC. На счету спортсмена 29 побед и ни одного поражения.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785927"/>
            <a:ext cx="3008313" cy="242889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Рисунок 5" descr="Путин встретится с Хабибом."/>
          <p:cNvPicPr/>
          <p:nvPr/>
        </p:nvPicPr>
        <p:blipFill>
          <a:blip r:embed="rId2"/>
          <a:srcRect l="4675" r="28320"/>
          <a:stretch>
            <a:fillRect/>
          </a:stretch>
        </p:blipFill>
        <p:spPr bwMode="auto">
          <a:xfrm>
            <a:off x="428596" y="1857364"/>
            <a:ext cx="3071834" cy="22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1373">
    <p:pull dir="l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Хаджи-Мурат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ХАДЖИ-МУРАД  Отчаянный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храбрецИзвестность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его начинается с 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  <a:hlinkClick r:id="rId2"/>
              </a:rPr>
              <a:t>1834 года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 когда он принял участие в заговоре своего брата Османа против </a:t>
            </a:r>
            <a:r>
              <a:rPr lang="ru-RU" sz="1800" u="sng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Гамзат-бека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Аварского (второй имам Дагестана и Чечни)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 Отомстив за смерть аварских ханов, Хаджи-Мурат участвует в военных действиях на стороне России против имама Шамиля преемника 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Гамзата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 За совершенные подвиги русские производят 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ХаджиМурата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в 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  <a:hlinkClick r:id="rId4"/>
              </a:rPr>
              <a:t>офицеры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 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 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  <a:hlinkClick r:id="rId5"/>
              </a:rPr>
              <a:t>1840 году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ХаджиМурат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был обвинён в тайных отношениях с </a:t>
            </a:r>
            <a:r>
              <a:rPr lang="ru-RU" sz="1800" u="sng" dirty="0" smtClean="0">
                <a:latin typeface="Times New Roman" pitchFamily="18" charset="0"/>
                <a:cs typeface="Times New Roman" pitchFamily="18" charset="0"/>
                <a:hlinkClick r:id="rId6"/>
              </a:rPr>
              <a:t>Шамилем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и по приказанию генерала </a:t>
            </a:r>
            <a:r>
              <a:rPr lang="ru-RU" sz="1800" u="sng" dirty="0" err="1" smtClean="0">
                <a:latin typeface="Times New Roman" pitchFamily="18" charset="0"/>
                <a:cs typeface="Times New Roman" pitchFamily="18" charset="0"/>
                <a:hlinkClick r:id="rId7"/>
              </a:rPr>
              <a:t>Клюгенау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арестован и отправлен в </a:t>
            </a:r>
            <a:r>
              <a:rPr lang="ru-RU" sz="1800" u="sng" dirty="0" err="1" smtClean="0">
                <a:latin typeface="Times New Roman" pitchFamily="18" charset="0"/>
                <a:cs typeface="Times New Roman" pitchFamily="18" charset="0"/>
                <a:hlinkClick r:id="rId8"/>
              </a:rPr>
              <a:t>Темир-Хан-Шуру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 но по пути бежал, совершив смелый прыжок со скалы по краю которой пролегала тропинка, утащив за собой двоих конвоиров на которых он приземлился при падении сломав только одну </a:t>
            </a:r>
            <a:r>
              <a:rPr lang="ru-RU" sz="1600" dirty="0" smtClean="0"/>
              <a:t>ногу.</a:t>
            </a:r>
            <a:endParaRPr lang="ru-RU" sz="16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J:\!DOWNLOAD\Хаджи-Мурат.jpg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42910" y="1714488"/>
            <a:ext cx="2178000" cy="31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1373">
    <p:pull dir="l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Гавриил Абрамович </a:t>
            </a:r>
            <a:r>
              <a:rPr lang="ru-RU" sz="2400" dirty="0" err="1" smtClean="0">
                <a:solidFill>
                  <a:srgbClr val="C00000"/>
                </a:solidFill>
              </a:rPr>
              <a:t>Илизаров</a:t>
            </a:r>
            <a:r>
              <a:rPr lang="ru-RU" sz="2400" dirty="0" smtClean="0">
                <a:solidFill>
                  <a:srgbClr val="C00000"/>
                </a:solidFill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err="1" smtClean="0"/>
              <a:t>Г.А.Илизаров</a:t>
            </a:r>
            <a:r>
              <a:rPr lang="ru-RU" dirty="0" smtClean="0"/>
              <a:t> имел 208 изобретений, защищенных авторскими свидетельствами СССР, 18 из них были запатентованы в 10 странах. За успехи в этой области ему присвоено звание «Заслуженный изобретатель РСФСР» и «Заслуженный изобретатель СССР». Он был избран членом-корреспондентом Академии наук СССР, а также являлся почетным членом Кубинской Академии наук и Македонской Академии искусств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https://welcomedagestan.ru/wp-content/uploads/2019/05/Gavriil-Abramovich-Ilizarov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857364"/>
            <a:ext cx="24003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1373">
    <p:pull dir="l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Магомед </a:t>
            </a:r>
            <a:r>
              <a:rPr lang="ru-RU" sz="2800" dirty="0" err="1" smtClean="0">
                <a:solidFill>
                  <a:srgbClr val="C00000"/>
                </a:solidFill>
              </a:rPr>
              <a:t>Баачилов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sz="3800" b="1" dirty="0" smtClean="0"/>
              <a:t>Указом Президента Российской Федерации от 14 мая 2007 года за мужество и героизм, проявленные при выполнении служебного долга, полковнику милиции </a:t>
            </a:r>
            <a:r>
              <a:rPr lang="ru-RU" sz="3800" b="1" dirty="0" err="1" smtClean="0"/>
              <a:t>Баачилову</a:t>
            </a:r>
            <a:r>
              <a:rPr lang="ru-RU" sz="3800" b="1" dirty="0" smtClean="0"/>
              <a:t> Магомеду </a:t>
            </a:r>
            <a:r>
              <a:rPr lang="ru-RU" sz="3800" b="1" dirty="0" err="1" smtClean="0"/>
              <a:t>Гусейновичу</a:t>
            </a:r>
            <a:r>
              <a:rPr lang="ru-RU" sz="3800" b="1" dirty="0" smtClean="0"/>
              <a:t> присвоено звание Героя Российской Федерации.</a:t>
            </a:r>
            <a:endParaRPr lang="ru-RU" sz="3800" dirty="0" smtClean="0"/>
          </a:p>
          <a:p>
            <a:r>
              <a:rPr lang="ru-RU" sz="3800" dirty="0" smtClean="0"/>
              <a:t>Награжден орденом Мужества, медалью ордена «За заслуги перед Отечеством» I и II степени с мечами и медалью «За отвагу».</a:t>
            </a:r>
          </a:p>
          <a:p>
            <a:r>
              <a:rPr lang="ru-RU" sz="3800" dirty="0" smtClean="0"/>
              <a:t>Продолжал службу в органах внутренних дел. В феврале 2008 года уволен на пенсию. С 24 июля 2009 года – секретарь Совета безопасности Республики Дагестан. 10 октября 2016 года назначен начальником управления Федеральной службы войск национальной гвардии Российской Федерации по Республике Дагестан.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J:\!DOWNLOAD\Без названия (21)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428736"/>
            <a:ext cx="2941602" cy="352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1373">
    <p:pull dir="l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hlinkClick r:id="rId2"/>
              </a:rPr>
              <a:t>Пригожин</a:t>
            </a:r>
            <a:br>
              <a:rPr lang="ru-RU" dirty="0" smtClean="0">
                <a:hlinkClick r:id="rId2"/>
              </a:rPr>
            </a:br>
            <a:r>
              <a:rPr lang="ru-RU" dirty="0" smtClean="0">
                <a:hlinkClick r:id="rId2"/>
              </a:rPr>
              <a:t>Иосиф Игоревич</a:t>
            </a:r>
            <a:endParaRPr lang="ru-RU" dirty="0" smtClean="0"/>
          </a:p>
          <a:p>
            <a:r>
              <a:rPr lang="ru-RU" b="1" dirty="0" smtClean="0"/>
              <a:t>Продюсер</a:t>
            </a:r>
            <a:endParaRPr lang="ru-RU" dirty="0" smtClean="0"/>
          </a:p>
          <a:p>
            <a:r>
              <a:rPr lang="ru-RU" dirty="0" smtClean="0">
                <a:hlinkClick r:id="rId3"/>
              </a:rPr>
              <a:t>Рахметов</a:t>
            </a:r>
            <a:br>
              <a:rPr lang="ru-RU" dirty="0" smtClean="0">
                <a:hlinkClick r:id="rId3"/>
              </a:rPr>
            </a:br>
            <a:r>
              <a:rPr lang="ru-RU" dirty="0" smtClean="0">
                <a:hlinkClick r:id="rId3"/>
              </a:rPr>
              <a:t>Марат </a:t>
            </a:r>
            <a:r>
              <a:rPr lang="ru-RU" dirty="0" err="1" smtClean="0">
                <a:hlinkClick r:id="rId3"/>
              </a:rPr>
              <a:t>Тельманович</a:t>
            </a:r>
            <a:endParaRPr lang="ru-RU" dirty="0" smtClean="0"/>
          </a:p>
          <a:p>
            <a:r>
              <a:rPr lang="ru-RU" dirty="0" smtClean="0"/>
              <a:t>1.06.1989—24.06.2013</a:t>
            </a:r>
          </a:p>
          <a:p>
            <a:r>
              <a:rPr lang="ru-RU" b="1" dirty="0" smtClean="0"/>
              <a:t>Ценой жизни спас двух девочек на Москве-реке</a:t>
            </a:r>
            <a:endParaRPr lang="ru-RU" dirty="0" smtClean="0"/>
          </a:p>
          <a:p>
            <a:r>
              <a:rPr lang="ru-RU" dirty="0" err="1" smtClean="0"/>
              <a:t>Жасмин,-певица</a:t>
            </a:r>
            <a:endParaRPr lang="ru-RU" dirty="0" smtClean="0"/>
          </a:p>
          <a:p>
            <a:r>
              <a:rPr lang="ru-RU" dirty="0" err="1" smtClean="0"/>
              <a:t>Буварсайр</a:t>
            </a:r>
            <a:r>
              <a:rPr lang="ru-RU" dirty="0" smtClean="0"/>
              <a:t> </a:t>
            </a:r>
            <a:r>
              <a:rPr lang="ru-RU" dirty="0" err="1" smtClean="0"/>
              <a:t>Сайтуев-борец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Пригожин Иосиф Игоревич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1500174"/>
            <a:ext cx="114300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Рахметов Марат Тельманович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28794" y="1643050"/>
            <a:ext cx="114300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Сайтиев Бувайсар Хамидович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596" y="3357562"/>
            <a:ext cx="114300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Семендуева Сара Львовна (Жасмин)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28794" y="3857628"/>
            <a:ext cx="1143000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1373">
    <p:pull dir="l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357290" y="1142984"/>
            <a:ext cx="7053183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Стихотворение Р. Гамзатова «Песни о Дагестане».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Трусоватого мужчину если встретишь где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нибудь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Знай, что он не дагестанец не из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Дага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держит путь.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Дагестанские мужчины мелкой дрожью не дрожат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Своей доблестью и честью больше жизни дорожат.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Наши девушки стыдливы, ходят плавно как луна – 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След в пыли не остается, и походка не слышна.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Если в дом нагрянут гости, а хозяева притом 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Чешут сонные затылки, улыбаются с трудом.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Знай они не дагестанцы, не из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Дага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их родня,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Дагестане жить не станет их семейка и полдня!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Пусть придет хоть вся планета, в очаге у нас огонь,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Никогда не охладеет, для гостей его ладонь.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Знай же, друг, что это племя выражает существо,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Дагестанца, дагестанки, Дагестана моего!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1373">
    <p:pull dir="l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357158" y="214290"/>
            <a:ext cx="7643866" cy="597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dirty="0" smtClean="0"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Будущее Дагестана, раскинувшегося, от седых вершин до седого Каспия, в их руках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надежных, талантливых, крепких. И они, вы, наследники мужественных и сильных отцов, Дагестан сделают еще более прекрасным.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0178" name="Picture 2" descr="J:\!DOWNLOAD\hello_html_2e02d6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0298" y="285728"/>
            <a:ext cx="3667081" cy="2952000"/>
          </a:xfrm>
          <a:prstGeom prst="rect">
            <a:avLst/>
          </a:prstGeom>
          <a:noFill/>
        </p:spPr>
      </p:pic>
    </p:spTree>
  </p:cSld>
  <p:clrMapOvr>
    <a:masterClrMapping/>
  </p:clrMapOvr>
  <p:transition advTm="11373">
    <p:pull dir="l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J:\!DOWNLOAD\unnamed (6).png"/>
          <p:cNvPicPr>
            <a:picLocks noChangeAspect="1" noChangeArrowheads="1"/>
          </p:cNvPicPr>
          <p:nvPr/>
        </p:nvPicPr>
        <p:blipFill>
          <a:blip r:embed="rId2"/>
          <a:srcRect b="-10757"/>
          <a:stretch>
            <a:fillRect/>
          </a:stretch>
        </p:blipFill>
        <p:spPr bwMode="auto">
          <a:xfrm>
            <a:off x="1785918" y="857232"/>
            <a:ext cx="6198570" cy="5143536"/>
          </a:xfrm>
          <a:prstGeom prst="rect">
            <a:avLst/>
          </a:prstGeom>
          <a:noFill/>
        </p:spPr>
      </p:pic>
    </p:spTree>
  </p:cSld>
  <p:clrMapOvr>
    <a:masterClrMapping/>
  </p:clrMapOvr>
  <p:transition advTm="11373">
    <p:pull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298562"/>
          </a:xfrm>
        </p:spPr>
        <p:txBody>
          <a:bodyPr>
            <a:normAutofit/>
          </a:bodyPr>
          <a:lstStyle/>
          <a:p>
            <a:r>
              <a:rPr lang="ru-RU" sz="3200" dirty="0" err="1" smtClean="0">
                <a:solidFill>
                  <a:srgbClr val="C00000"/>
                </a:solidFill>
              </a:rPr>
              <a:t>Абдулманап</a:t>
            </a:r>
            <a:r>
              <a:rPr lang="ru-RU" sz="3200" dirty="0" smtClean="0">
                <a:solidFill>
                  <a:srgbClr val="C00000"/>
                </a:solidFill>
              </a:rPr>
              <a:t> </a:t>
            </a:r>
            <a:r>
              <a:rPr lang="ru-RU" sz="3200" dirty="0" err="1" smtClean="0">
                <a:solidFill>
                  <a:srgbClr val="C00000"/>
                </a:solidFill>
              </a:rPr>
              <a:t>Нурмагомедов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endParaRPr lang="ru-RU" dirty="0" smtClean="0"/>
          </a:p>
          <a:p>
            <a:r>
              <a:rPr lang="ru-RU" sz="4200" dirty="0" smtClean="0"/>
              <a:t>Тренер </a:t>
            </a:r>
            <a:r>
              <a:rPr lang="ru-RU" sz="4200" dirty="0" err="1" smtClean="0"/>
              <a:t>мировго</a:t>
            </a:r>
            <a:r>
              <a:rPr lang="ru-RU" sz="4200" dirty="0" smtClean="0"/>
              <a:t> уровня..</a:t>
            </a:r>
          </a:p>
          <a:p>
            <a:r>
              <a:rPr lang="ru-RU" sz="4200" dirty="0" smtClean="0"/>
              <a:t>За свою карьеру </a:t>
            </a:r>
            <a:r>
              <a:rPr lang="ru-RU" sz="4200" dirty="0" err="1" smtClean="0"/>
              <a:t>Абдулманап</a:t>
            </a:r>
            <a:r>
              <a:rPr lang="ru-RU" sz="4200" dirty="0" smtClean="0"/>
              <a:t> </a:t>
            </a:r>
            <a:r>
              <a:rPr lang="ru-RU" sz="4200" dirty="0" err="1" smtClean="0"/>
              <a:t>Нурмагомедов</a:t>
            </a:r>
            <a:r>
              <a:rPr lang="ru-RU" sz="4200" dirty="0" smtClean="0"/>
              <a:t> добился почти невозможного. Он воспитал 18 мировых чемпионов, а его сын стал сильнейшим бойцом UFC.</a:t>
            </a:r>
          </a:p>
          <a:p>
            <a:r>
              <a:rPr lang="ru-RU" sz="4200" b="1" dirty="0" smtClean="0"/>
              <a:t>Имя </a:t>
            </a:r>
            <a:r>
              <a:rPr lang="ru-RU" sz="4200" b="1" dirty="0" err="1" smtClean="0"/>
              <a:t>Нурмагомедова-старшего</a:t>
            </a:r>
            <a:r>
              <a:rPr lang="ru-RU" sz="4200" b="1" dirty="0" smtClean="0"/>
              <a:t> занесено в Книгу рекордов России, как тренера, воспитавшего наибольшее количество чемпионов по боевому самбо</a:t>
            </a:r>
            <a:r>
              <a:rPr lang="ru-RU" sz="4200" dirty="0" smtClean="0"/>
              <a:t>.</a:t>
            </a:r>
          </a:p>
          <a:p>
            <a:r>
              <a:rPr lang="ru-RU" sz="4200" dirty="0" smtClean="0"/>
              <a:t> </a:t>
            </a:r>
          </a:p>
          <a:p>
            <a:r>
              <a:rPr lang="ru-RU" sz="4200" dirty="0" smtClean="0"/>
              <a:t>Легендарный тренер занесен в Книгу рекордов России — он подготовил 18 чемпионов мира!</a:t>
            </a:r>
          </a:p>
          <a:p>
            <a:r>
              <a:rPr lang="ru-RU" sz="4200" dirty="0" smtClean="0"/>
              <a:t> </a:t>
            </a:r>
          </a:p>
          <a:p>
            <a:r>
              <a:rPr lang="ru-RU" sz="4200" dirty="0" err="1" smtClean="0"/>
              <a:t>Абдулманап</a:t>
            </a:r>
            <a:r>
              <a:rPr lang="ru-RU" sz="4200" dirty="0" smtClean="0"/>
              <a:t> </a:t>
            </a:r>
            <a:r>
              <a:rPr lang="ru-RU" sz="4200" dirty="0" err="1" smtClean="0"/>
              <a:t>Нурмагомедов</a:t>
            </a:r>
            <a:r>
              <a:rPr lang="ru-RU" sz="4200" dirty="0" smtClean="0"/>
              <a:t> скончался 3 июля 2020 года в возрасте 57 лет. Причиной смерти стал второй инсульт на фоне осложнений от перенесенного </a:t>
            </a:r>
            <a:r>
              <a:rPr lang="ru-RU" sz="4200" dirty="0" err="1" smtClean="0"/>
              <a:t>коронавируса</a:t>
            </a:r>
            <a:endParaRPr lang="ru-RU" sz="42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428868"/>
            <a:ext cx="3008313" cy="369729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J:\!DOWNLOAD\images (21)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643182"/>
            <a:ext cx="2852355" cy="3058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1373">
    <p:pull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298562"/>
          </a:xfrm>
        </p:spPr>
        <p:txBody>
          <a:bodyPr>
            <a:normAutofit/>
          </a:bodyPr>
          <a:lstStyle/>
          <a:p>
            <a:pPr algn="ctr"/>
            <a:r>
              <a:rPr lang="ru-RU" sz="2800" dirty="0" err="1" smtClean="0">
                <a:solidFill>
                  <a:srgbClr val="C00000"/>
                </a:solidFill>
              </a:rPr>
              <a:t>Абдулрашид</a:t>
            </a:r>
            <a:r>
              <a:rPr lang="ru-RU" sz="2800" dirty="0" smtClean="0">
                <a:solidFill>
                  <a:srgbClr val="C00000"/>
                </a:solidFill>
              </a:rPr>
              <a:t> </a:t>
            </a:r>
            <a:r>
              <a:rPr lang="ru-RU" sz="2800" dirty="0" err="1" smtClean="0">
                <a:solidFill>
                  <a:srgbClr val="C00000"/>
                </a:solidFill>
              </a:rPr>
              <a:t>Саадулаев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«Русский танк».</a:t>
            </a:r>
          </a:p>
          <a:p>
            <a:r>
              <a:rPr lang="ru-RU" dirty="0" smtClean="0"/>
              <a:t>«Танк-Т86» по названию весовой категории, в которой состязался боец.</a:t>
            </a:r>
          </a:p>
          <a:p>
            <a:r>
              <a:rPr lang="ru-RU" dirty="0" smtClean="0"/>
              <a:t>Российский борец вольного стиля, к 20 годам уже успевший завоевать звание чемпиона Мира и Европы, неоднократно победить на внутренних соревнованиях и стать главной надеждой Российский борец на Олимпиаде-2016 в </a:t>
            </a:r>
            <a:r>
              <a:rPr lang="ru-RU" dirty="0" err="1" smtClean="0"/>
              <a:t>Рио</a:t>
            </a:r>
            <a:r>
              <a:rPr lang="ru-RU" dirty="0" smtClean="0"/>
              <a:t> –де –</a:t>
            </a:r>
            <a:r>
              <a:rPr lang="ru-RU" dirty="0" err="1" smtClean="0"/>
              <a:t>Жанейро</a:t>
            </a:r>
            <a:r>
              <a:rPr lang="ru-RU" dirty="0" smtClean="0"/>
              <a:t>, завоевал золото.</a:t>
            </a:r>
          </a:p>
          <a:p>
            <a:pPr>
              <a:buNone/>
            </a:pPr>
            <a:r>
              <a:rPr lang="ru-RU" dirty="0" smtClean="0"/>
              <a:t>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785927"/>
            <a:ext cx="3008313" cy="371477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 descr="Абдулрашид Садулаев - биография российского борца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857364"/>
            <a:ext cx="2857520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1373">
    <p:pull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Расул Гамзатов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fontAlgn="base"/>
            <a:r>
              <a:rPr lang="ru-RU" sz="2000" dirty="0" smtClean="0"/>
              <a:t>Расул </a:t>
            </a:r>
            <a:r>
              <a:rPr lang="ru-RU" sz="2000" dirty="0" err="1" smtClean="0"/>
              <a:t>Гамзатович</a:t>
            </a:r>
            <a:r>
              <a:rPr lang="ru-RU" sz="2000" dirty="0" smtClean="0"/>
              <a:t> Гамзатов – поэт аварского происхождения, публицист, переводчик, политический деятель, </a:t>
            </a:r>
          </a:p>
          <a:p>
            <a:pPr fontAlgn="base"/>
            <a:r>
              <a:rPr lang="ru-RU" sz="2000" dirty="0" smtClean="0"/>
              <a:t>С поэтом охотно сотрудничали популярные композиторы, в том числе </a:t>
            </a:r>
            <a:r>
              <a:rPr lang="ru-RU" sz="2000" b="1" u="sng" dirty="0" smtClean="0">
                <a:hlinkClick r:id="rId2"/>
              </a:rPr>
              <a:t>Раймонд </a:t>
            </a:r>
            <a:r>
              <a:rPr lang="ru-RU" sz="2000" b="1" u="sng" dirty="0" err="1" smtClean="0">
                <a:hlinkClick r:id="rId2"/>
              </a:rPr>
              <a:t>Паулс</a:t>
            </a:r>
            <a:r>
              <a:rPr lang="ru-RU" sz="2000" dirty="0" smtClean="0"/>
              <a:t>, </a:t>
            </a:r>
            <a:r>
              <a:rPr lang="ru-RU" sz="2000" b="1" u="sng" dirty="0" smtClean="0">
                <a:hlinkClick r:id="rId3"/>
              </a:rPr>
              <a:t>Ян Френкель</a:t>
            </a:r>
            <a:r>
              <a:rPr lang="ru-RU" sz="2000" dirty="0" smtClean="0"/>
              <a:t>, </a:t>
            </a:r>
            <a:r>
              <a:rPr lang="ru-RU" sz="2000" b="1" u="sng" dirty="0" smtClean="0">
                <a:hlinkClick r:id="rId4"/>
              </a:rPr>
              <a:t>Юрий Антонов</a:t>
            </a:r>
            <a:r>
              <a:rPr lang="ru-RU" sz="2000" dirty="0" smtClean="0"/>
              <a:t>.</a:t>
            </a:r>
          </a:p>
          <a:p>
            <a:pPr fontAlgn="base"/>
            <a:r>
              <a:rPr lang="ru-RU" sz="2000" dirty="0" smtClean="0"/>
              <a:t> Песни на его стихи звучали из уст </a:t>
            </a:r>
            <a:r>
              <a:rPr lang="ru-RU" sz="2000" b="1" u="sng" dirty="0" smtClean="0">
                <a:hlinkClick r:id="rId5"/>
              </a:rPr>
              <a:t>Иосифа Кобзона</a:t>
            </a:r>
            <a:r>
              <a:rPr lang="ru-RU" sz="2000" dirty="0" smtClean="0"/>
              <a:t> и </a:t>
            </a:r>
            <a:r>
              <a:rPr lang="ru-RU" sz="2000" b="1" u="sng" dirty="0" err="1" smtClean="0">
                <a:hlinkClick r:id="rId6"/>
              </a:rPr>
              <a:t>Муслима</a:t>
            </a:r>
            <a:r>
              <a:rPr lang="ru-RU" sz="2000" b="1" u="sng" dirty="0" smtClean="0">
                <a:hlinkClick r:id="rId6"/>
              </a:rPr>
              <a:t> Магомаева</a:t>
            </a:r>
            <a:r>
              <a:rPr lang="ru-RU" sz="2000" dirty="0" smtClean="0"/>
              <a:t>, </a:t>
            </a:r>
            <a:r>
              <a:rPr lang="ru-RU" sz="2000" b="1" u="sng" dirty="0" smtClean="0">
                <a:hlinkClick r:id="rId7"/>
              </a:rPr>
              <a:t>Софии </a:t>
            </a:r>
            <a:r>
              <a:rPr lang="ru-RU" sz="2000" b="1" u="sng" dirty="0" err="1" smtClean="0">
                <a:hlinkClick r:id="rId7"/>
              </a:rPr>
              <a:t>Ротару</a:t>
            </a:r>
            <a:r>
              <a:rPr lang="ru-RU" sz="2000" dirty="0" smtClean="0"/>
              <a:t> и </a:t>
            </a:r>
            <a:r>
              <a:rPr lang="ru-RU" sz="2000" b="1" u="sng" dirty="0" smtClean="0">
                <a:hlinkClick r:id="rId8"/>
              </a:rPr>
              <a:t>Анны Герман</a:t>
            </a:r>
            <a:r>
              <a:rPr lang="ru-RU" sz="2000" dirty="0" smtClean="0"/>
              <a:t>, </a:t>
            </a:r>
            <a:r>
              <a:rPr lang="ru-RU" sz="2000" b="1" u="sng" dirty="0" err="1" smtClean="0">
                <a:hlinkClick r:id="rId9"/>
              </a:rPr>
              <a:t>Вахтанга</a:t>
            </a:r>
            <a:r>
              <a:rPr lang="ru-RU" sz="2000" b="1" u="sng" dirty="0" smtClean="0">
                <a:hlinkClick r:id="rId9"/>
              </a:rPr>
              <a:t> </a:t>
            </a:r>
            <a:r>
              <a:rPr lang="ru-RU" sz="2000" b="1" u="sng" dirty="0" err="1" smtClean="0">
                <a:hlinkClick r:id="rId9"/>
              </a:rPr>
              <a:t>Кикабидзе</a:t>
            </a:r>
            <a:r>
              <a:rPr lang="ru-RU" sz="2000" dirty="0" smtClean="0"/>
              <a:t> и </a:t>
            </a:r>
            <a:r>
              <a:rPr lang="ru-RU" sz="2000" b="1" u="sng" dirty="0" smtClean="0">
                <a:hlinkClick r:id="rId10"/>
              </a:rPr>
              <a:t>Марка Бернеса</a:t>
            </a:r>
            <a:r>
              <a:rPr lang="ru-RU" sz="2000" dirty="0" smtClean="0"/>
              <a:t>.</a:t>
            </a:r>
          </a:p>
          <a:p>
            <a:pPr fontAlgn="base"/>
            <a:r>
              <a:rPr lang="ru-RU" sz="2000" dirty="0" smtClean="0"/>
              <a:t>Расул Гамзатов более 50 лет был главой писательской организации Дагестана.. </a:t>
            </a:r>
          </a:p>
          <a:p>
            <a:r>
              <a:rPr lang="ru-RU" sz="2000" dirty="0" smtClean="0"/>
              <a:t>Гамзатов оставил завещание, в котором нашлось место обращению к народу Дагестана. Поэт просил соотечественников ценить и любить свою родину</a:t>
            </a:r>
            <a:endParaRPr lang="ru-RU" sz="2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Кто по национальности великий поэт и истинный горец Расул Гамзатов, и его  настоящая фамилия | ЗНАМЕНИТОСЬЕ | Яндекс Дзен"/>
          <p:cNvPicPr/>
          <p:nvPr/>
        </p:nvPicPr>
        <p:blipFill>
          <a:blip r:embed="rId11"/>
          <a:srcRect l="12924" t="21851" r="34589" b="6589"/>
          <a:stretch>
            <a:fillRect/>
          </a:stretch>
        </p:blipFill>
        <p:spPr bwMode="auto">
          <a:xfrm>
            <a:off x="428596" y="1500174"/>
            <a:ext cx="2857520" cy="41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1373">
    <p:pull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</a:rPr>
              <a:t>Евгений Гвоздев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Известный российский путешественник Евгений Гвоздев ..Дважды совершил </a:t>
            </a:r>
            <a:r>
              <a:rPr lang="ru-RU" u="sng" dirty="0" smtClean="0">
                <a:hlinkClick r:id="rId2"/>
              </a:rPr>
              <a:t>одиночное кругосветное </a:t>
            </a:r>
            <a:r>
              <a:rPr lang="ru-RU" u="sng" dirty="0" err="1" smtClean="0">
                <a:hlinkClick r:id="rId2"/>
              </a:rPr>
              <a:t>плавание</a:t>
            </a:r>
            <a:r>
              <a:rPr lang="ru-RU" dirty="0" err="1" smtClean="0"/>
              <a:t>,на</a:t>
            </a:r>
            <a:r>
              <a:rPr lang="ru-RU" dirty="0" smtClean="0"/>
              <a:t> лодках-яхтах  самостоятельного производства : «</a:t>
            </a:r>
            <a:r>
              <a:rPr lang="ru-RU" dirty="0" err="1" smtClean="0"/>
              <a:t>Гетан</a:t>
            </a:r>
            <a:r>
              <a:rPr lang="ru-RU" dirty="0" smtClean="0"/>
              <a:t>»,Саид», «Гетан-2»..В третьем путешествии погиб около Италии…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Гвоздёв Евгений Александрович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857364"/>
            <a:ext cx="2714644" cy="406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1373">
    <p:pull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err="1" smtClean="0">
                <a:solidFill>
                  <a:srgbClr val="C00000"/>
                </a:solidFill>
              </a:rPr>
              <a:t>Абдурахман</a:t>
            </a:r>
            <a:r>
              <a:rPr lang="ru-RU" sz="2800" dirty="0" smtClean="0">
                <a:solidFill>
                  <a:srgbClr val="C00000"/>
                </a:solidFill>
              </a:rPr>
              <a:t> </a:t>
            </a:r>
            <a:r>
              <a:rPr lang="ru-RU" sz="2800" dirty="0" err="1" smtClean="0">
                <a:solidFill>
                  <a:srgbClr val="C00000"/>
                </a:solidFill>
              </a:rPr>
              <a:t>Даниялов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sz="4400" dirty="0" smtClean="0"/>
              <a:t>Советский политический деятель</a:t>
            </a:r>
          </a:p>
          <a:p>
            <a:r>
              <a:rPr lang="ru-RU" sz="4400" dirty="0" err="1" smtClean="0"/>
              <a:t>Абдурахман</a:t>
            </a:r>
            <a:r>
              <a:rPr lang="ru-RU" sz="4400" dirty="0" smtClean="0"/>
              <a:t> </a:t>
            </a:r>
            <a:r>
              <a:rPr lang="ru-RU" sz="4400" dirty="0" err="1" smtClean="0"/>
              <a:t>Даниялович</a:t>
            </a:r>
            <a:r>
              <a:rPr lang="ru-RU" sz="4400" dirty="0" smtClean="0"/>
              <a:t> </a:t>
            </a:r>
            <a:r>
              <a:rPr lang="ru-RU" sz="4400" dirty="0" err="1" smtClean="0"/>
              <a:t>Даниялов</a:t>
            </a:r>
            <a:r>
              <a:rPr lang="ru-RU" sz="4400" dirty="0" smtClean="0"/>
              <a:t> родился 22 августа 1908 года в селе </a:t>
            </a:r>
            <a:r>
              <a:rPr lang="ru-RU" sz="4400" dirty="0" err="1" smtClean="0"/>
              <a:t>Ругуджа</a:t>
            </a:r>
            <a:r>
              <a:rPr lang="ru-RU" sz="4400" dirty="0" smtClean="0"/>
              <a:t> </a:t>
            </a:r>
            <a:r>
              <a:rPr lang="ru-RU" sz="4400" dirty="0" err="1" smtClean="0"/>
              <a:t>Гунибского</a:t>
            </a:r>
            <a:r>
              <a:rPr lang="ru-RU" sz="4400" dirty="0" smtClean="0"/>
              <a:t> района Дагестанской АССР в крестьянской семье.— аварец. ... С 3 декабря 1948 года по 29 ноября 1967 года — первый секретарь Дагестанского обкома ВКП(б)—КПСС.</a:t>
            </a:r>
            <a:br>
              <a:rPr lang="ru-RU" sz="4400" dirty="0" smtClean="0"/>
            </a:br>
            <a:r>
              <a:rPr lang="ru-RU" sz="4400" dirty="0" smtClean="0"/>
              <a:t>начальником Главного управления Народного комиссариата просвещения Дагестанской АССР.</a:t>
            </a:r>
            <a:br>
              <a:rPr lang="ru-RU" sz="4400" dirty="0" smtClean="0"/>
            </a:br>
            <a:endParaRPr lang="ru-RU" sz="4400" dirty="0" smtClean="0"/>
          </a:p>
          <a:p>
            <a:r>
              <a:rPr lang="ru-RU" sz="4400" dirty="0" smtClean="0"/>
              <a:t>Вся сознательная жизнь </a:t>
            </a:r>
            <a:r>
              <a:rPr lang="ru-RU" sz="4400" dirty="0" err="1" smtClean="0"/>
              <a:t>Абдурахмана</a:t>
            </a:r>
            <a:r>
              <a:rPr lang="ru-RU" sz="4400" dirty="0" smtClean="0"/>
              <a:t> </a:t>
            </a:r>
            <a:r>
              <a:rPr lang="ru-RU" sz="4400" dirty="0" err="1" smtClean="0"/>
              <a:t>Данияловича</a:t>
            </a:r>
            <a:r>
              <a:rPr lang="ru-RU" sz="4400" dirty="0" smtClean="0"/>
              <a:t> от начала до конца - это беззаветное служение народу Дагестана. Он всегда считал, что нужен народу и должен народу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J:\!DOWNLOAD\Без названия (25)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428736"/>
            <a:ext cx="3071834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1373">
    <p:pull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Сулейман Керимов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 smtClean="0"/>
              <a:t>Сенатор Совета Федерации от Республики Дагестан, бывший депутат Госдумы. Известный меценат и основатель благотворительного фонда </a:t>
            </a:r>
            <a:r>
              <a:rPr lang="ru-RU" b="1" dirty="0" err="1" smtClean="0"/>
              <a:t>Suleyman</a:t>
            </a:r>
            <a:r>
              <a:rPr lang="ru-RU" b="1" dirty="0" smtClean="0"/>
              <a:t> </a:t>
            </a:r>
            <a:r>
              <a:rPr lang="ru-RU" b="1" dirty="0" err="1" smtClean="0"/>
              <a:t>Kerimov</a:t>
            </a:r>
            <a:r>
              <a:rPr lang="ru-RU" b="1" dirty="0" smtClean="0"/>
              <a:t> </a:t>
            </a:r>
            <a:r>
              <a:rPr lang="ru-RU" b="1" dirty="0" err="1" smtClean="0"/>
              <a:t>Foundation</a:t>
            </a:r>
            <a:r>
              <a:rPr lang="ru-RU" b="1" dirty="0" smtClean="0"/>
              <a:t>.</a:t>
            </a:r>
            <a:endParaRPr lang="ru-RU" dirty="0" smtClean="0"/>
          </a:p>
          <a:p>
            <a:r>
              <a:rPr lang="ru-RU" sz="3400" dirty="0" smtClean="0"/>
              <a:t>На благие дела Керимов Сулейман </a:t>
            </a:r>
            <a:r>
              <a:rPr lang="ru-RU" sz="3400" dirty="0" err="1" smtClean="0"/>
              <a:t>Абусаидович</a:t>
            </a:r>
            <a:r>
              <a:rPr lang="ru-RU" sz="3400" dirty="0" smtClean="0"/>
              <a:t> ежегодно тратит значительные средства</a:t>
            </a:r>
          </a:p>
          <a:p>
            <a:r>
              <a:rPr lang="ru-RU" sz="3400" dirty="0" smtClean="0"/>
              <a:t>сенатор перечислил врачам и медперсоналу республиканских больниц денежные премии.</a:t>
            </a:r>
          </a:p>
          <a:p>
            <a:endParaRPr lang="ru-RU" dirty="0" smtClean="0"/>
          </a:p>
          <a:p>
            <a:r>
              <a:rPr lang="ru-RU" sz="3400" dirty="0" smtClean="0"/>
              <a:t> Так парламентарий поблагодарил их за вклад в борьбу с </a:t>
            </a:r>
            <a:r>
              <a:rPr lang="ru-RU" sz="3400" dirty="0" err="1" smtClean="0"/>
              <a:t>коронавирусом</a:t>
            </a:r>
            <a:r>
              <a:rPr lang="ru-RU" sz="3400" dirty="0" smtClean="0"/>
              <a:t>.</a:t>
            </a:r>
          </a:p>
          <a:p>
            <a:r>
              <a:rPr lang="ru-RU" sz="3400" dirty="0" smtClean="0"/>
              <a:t>Также по инициативе политика:</a:t>
            </a:r>
          </a:p>
          <a:p>
            <a:r>
              <a:rPr lang="ru-RU" sz="3400" dirty="0" smtClean="0"/>
              <a:t>ветераны ВОВ, живущие в Дербенте, получили по миллиону рублей</a:t>
            </a:r>
            <a:r>
              <a:rPr lang="ru-RU" dirty="0" smtClean="0"/>
              <a:t>;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J:\!DOWNLOAD\images (19)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214554"/>
            <a:ext cx="3000396" cy="356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1373">
    <p:pull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1598</Words>
  <PresentationFormat>Экран (4:3)</PresentationFormat>
  <Paragraphs>167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Тема Office</vt:lpstr>
      <vt:lpstr>Знаменитые люди Дагестана</vt:lpstr>
      <vt:lpstr>Рамазан Абдулатипов</vt:lpstr>
      <vt:lpstr>Хабиб Нурмагомедов</vt:lpstr>
      <vt:lpstr>Абдулманап Нурмагомедов</vt:lpstr>
      <vt:lpstr>Абдулрашид Саадулаев</vt:lpstr>
      <vt:lpstr>Расул Гамзатов</vt:lpstr>
      <vt:lpstr>Евгений Гвоздев</vt:lpstr>
      <vt:lpstr>Абдурахман Даниялов</vt:lpstr>
      <vt:lpstr>Сулейман Керимов</vt:lpstr>
      <vt:lpstr>Магоме́д-Али(Махач) Дахада́ев  </vt:lpstr>
      <vt:lpstr>Елена Гаджиевна Исинбаева </vt:lpstr>
      <vt:lpstr>Муса Манаров</vt:lpstr>
      <vt:lpstr>Магомед Толбоев</vt:lpstr>
      <vt:lpstr>Шамиль Имам</vt:lpstr>
      <vt:lpstr>Генрих Гасанов</vt:lpstr>
      <vt:lpstr>Фазу Алиева</vt:lpstr>
      <vt:lpstr>       Амир   Амаев. </vt:lpstr>
      <vt:lpstr>Акаев Юсуп Абдулабекович </vt:lpstr>
      <vt:lpstr>Ирчи Казак</vt:lpstr>
      <vt:lpstr>Мурад Кажлаев</vt:lpstr>
      <vt:lpstr>Магомедали Магомедов</vt:lpstr>
      <vt:lpstr>Слайд 22</vt:lpstr>
      <vt:lpstr>Али Алиев</vt:lpstr>
      <vt:lpstr>Муху Алиев</vt:lpstr>
      <vt:lpstr>Амет-хан Султан</vt:lpstr>
      <vt:lpstr>Уллубий Буйнакский</vt:lpstr>
      <vt:lpstr>Магомед Гаджиев</vt:lpstr>
      <vt:lpstr>Гайдарбек Гайдарбеков</vt:lpstr>
      <vt:lpstr>Сулейман Стальский </vt:lpstr>
      <vt:lpstr>Хаджи-Мурат</vt:lpstr>
      <vt:lpstr>Гавриил Абрамович Илизаров. </vt:lpstr>
      <vt:lpstr>Магомед Баачилов</vt:lpstr>
      <vt:lpstr>Слайд 33</vt:lpstr>
      <vt:lpstr>Слайд 34</vt:lpstr>
      <vt:lpstr>Слайд 35</vt:lpstr>
      <vt:lpstr>Слайд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Знаменитые люди Дагестана</dc:title>
  <dc:creator>saigid</dc:creator>
  <cp:lastModifiedBy>saigid</cp:lastModifiedBy>
  <cp:revision>15</cp:revision>
  <dcterms:created xsi:type="dcterms:W3CDTF">2021-01-19T16:39:02Z</dcterms:created>
  <dcterms:modified xsi:type="dcterms:W3CDTF">2021-01-19T20:38:40Z</dcterms:modified>
</cp:coreProperties>
</file>